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  <p:sldMasterId id="2147483679" r:id="rId2"/>
  </p:sldMasterIdLst>
  <p:notesMasterIdLst>
    <p:notesMasterId r:id="rId25"/>
  </p:notesMasterIdLst>
  <p:sldIdLst>
    <p:sldId id="256" r:id="rId3"/>
    <p:sldId id="286" r:id="rId4"/>
    <p:sldId id="284" r:id="rId5"/>
    <p:sldId id="257" r:id="rId6"/>
    <p:sldId id="258" r:id="rId7"/>
    <p:sldId id="259" r:id="rId8"/>
    <p:sldId id="263" r:id="rId9"/>
    <p:sldId id="260" r:id="rId10"/>
    <p:sldId id="288" r:id="rId11"/>
    <p:sldId id="261" r:id="rId12"/>
    <p:sldId id="289" r:id="rId13"/>
    <p:sldId id="285" r:id="rId14"/>
    <p:sldId id="290" r:id="rId15"/>
    <p:sldId id="291" r:id="rId16"/>
    <p:sldId id="292" r:id="rId17"/>
    <p:sldId id="294" r:id="rId18"/>
    <p:sldId id="293" r:id="rId19"/>
    <p:sldId id="295" r:id="rId20"/>
    <p:sldId id="296" r:id="rId21"/>
    <p:sldId id="276" r:id="rId22"/>
    <p:sldId id="297" r:id="rId23"/>
    <p:sldId id="277" r:id="rId24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9F59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12" autoAdjust="0"/>
    <p:restoredTop sz="93692"/>
  </p:normalViewPr>
  <p:slideViewPr>
    <p:cSldViewPr snapToGrid="0" snapToObjects="1">
      <p:cViewPr>
        <p:scale>
          <a:sx n="75" d="100"/>
          <a:sy n="75" d="100"/>
        </p:scale>
        <p:origin x="-606" y="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5" d="100"/>
          <a:sy n="55" d="100"/>
        </p:scale>
        <p:origin x="201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F7A72C-FC22-46F0-9120-72B4100E268A}" type="datetimeFigureOut">
              <a:rPr lang="zh-CN" altLang="en-US" smtClean="0"/>
              <a:t>2019/1/25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D74392-D3FE-4AB9-836F-B1991B15A1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418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74392-D3FE-4AB9-836F-B1991B15A1C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3725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74392-D3FE-4AB9-836F-B1991B15A1C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640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74392-D3FE-4AB9-836F-B1991B15A1C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640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74392-D3FE-4AB9-836F-B1991B15A1C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8007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74392-D3FE-4AB9-836F-B1991B15A1C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8007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74392-D3FE-4AB9-836F-B1991B15A1C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8007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74392-D3FE-4AB9-836F-B1991B15A1C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80371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74392-D3FE-4AB9-836F-B1991B15A1C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2673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74392-D3FE-4AB9-836F-B1991B15A1C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2673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74392-D3FE-4AB9-836F-B1991B15A1C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23676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74392-D3FE-4AB9-836F-B1991B15A1C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267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74392-D3FE-4AB9-836F-B1991B15A1C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7384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74392-D3FE-4AB9-836F-B1991B15A1C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20805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74392-D3FE-4AB9-836F-B1991B15A1C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0835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74392-D3FE-4AB9-836F-B1991B15A1C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9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74392-D3FE-4AB9-836F-B1991B15A1C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640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74392-D3FE-4AB9-836F-B1991B15A1C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70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74392-D3FE-4AB9-836F-B1991B15A1C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490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74392-D3FE-4AB9-836F-B1991B15A1C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738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74392-D3FE-4AB9-836F-B1991B15A1C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2430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74392-D3FE-4AB9-836F-B1991B15A1C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800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74392-D3FE-4AB9-836F-B1991B15A1C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2367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3" y="2146300"/>
            <a:ext cx="5994400" cy="312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5994399" y="4226192"/>
            <a:ext cx="1155701" cy="10443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5994398" y="3181884"/>
            <a:ext cx="1155701" cy="10443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5994397" y="2146300"/>
            <a:ext cx="1155701" cy="104430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7150100" y="4226192"/>
            <a:ext cx="1155701" cy="10443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7150099" y="3181884"/>
            <a:ext cx="1155701" cy="104430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7150098" y="2146300"/>
            <a:ext cx="1155701" cy="10443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8305798" y="4226192"/>
            <a:ext cx="1155701" cy="104430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8305797" y="3181884"/>
            <a:ext cx="1155701" cy="10443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8305796" y="2146300"/>
            <a:ext cx="1155701" cy="1044308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5994398" y="1101992"/>
            <a:ext cx="1155701" cy="10443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9474195" y="4226192"/>
            <a:ext cx="1155701" cy="10443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9474194" y="3181884"/>
            <a:ext cx="1155701" cy="1044308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7" name="矩形 16"/>
          <p:cNvSpPr/>
          <p:nvPr userDrawn="1"/>
        </p:nvSpPr>
        <p:spPr>
          <a:xfrm>
            <a:off x="9474194" y="1101992"/>
            <a:ext cx="1155701" cy="104430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10617194" y="2146300"/>
            <a:ext cx="1155701" cy="10443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4" name="文本占位符 21"/>
          <p:cNvSpPr>
            <a:spLocks noGrp="1"/>
          </p:cNvSpPr>
          <p:nvPr>
            <p:ph type="body" sz="quarter" idx="12" hasCustomPrompt="1"/>
          </p:nvPr>
        </p:nvSpPr>
        <p:spPr>
          <a:xfrm>
            <a:off x="571502" y="2191957"/>
            <a:ext cx="6565895" cy="2048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kumimoji="1" lang="zh-CN" altLang="en-US" sz="6600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kumimoji="1" lang="en-US" altLang="zh-CN" sz="6600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POWERPOINT</a:t>
            </a:r>
            <a:r>
              <a:rPr kumimoji="1" lang="zh-CN" altLang="en-US" sz="6600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 </a:t>
            </a:r>
            <a:endParaRPr kumimoji="1" lang="en-US" altLang="zh-CN" sz="66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r>
              <a:rPr kumimoji="1" lang="en-US" altLang="zh-CN" sz="6600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TEMPLATE</a:t>
            </a:r>
            <a:endParaRPr kumimoji="1" lang="zh-CN" altLang="en-US" sz="66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5" name="文本占位符 21"/>
          <p:cNvSpPr>
            <a:spLocks noGrp="1"/>
          </p:cNvSpPr>
          <p:nvPr>
            <p:ph type="body" sz="quarter" idx="13" hasCustomPrompt="1"/>
          </p:nvPr>
        </p:nvSpPr>
        <p:spPr>
          <a:xfrm>
            <a:off x="571502" y="4106858"/>
            <a:ext cx="50165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defTabSz="685681">
              <a:lnSpc>
                <a:spcPct val="130000"/>
              </a:lnSpc>
              <a:buNone/>
              <a:defRPr lang="zh-CN" altLang="en-US" sz="10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 defTabSz="685681">
              <a:lnSpc>
                <a:spcPct val="130000"/>
              </a:lnSpc>
            </a:pPr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6" name="文本占位符 21"/>
          <p:cNvSpPr>
            <a:spLocks noGrp="1"/>
          </p:cNvSpPr>
          <p:nvPr>
            <p:ph type="body" sz="quarter" idx="14" hasCustomPrompt="1"/>
          </p:nvPr>
        </p:nvSpPr>
        <p:spPr>
          <a:xfrm>
            <a:off x="571502" y="4903454"/>
            <a:ext cx="2806700" cy="3139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zh-CN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16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PRESENTED</a:t>
            </a:r>
            <a:r>
              <a:rPr kumimoji="1" lang="zh-CN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 </a:t>
            </a:r>
            <a:r>
              <a:rPr kumimoji="1" lang="en-US" altLang="zh-CN" sz="16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BY</a:t>
            </a:r>
            <a:r>
              <a:rPr kumimoji="1" lang="zh-CN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 </a:t>
            </a:r>
            <a:r>
              <a:rPr kumimoji="1" lang="en-US" altLang="zh-CN" sz="16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OfficePLUS</a:t>
            </a:r>
            <a:endParaRPr kumimoji="1" lang="zh-CN" altLang="en-US" sz="16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862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http://dc.officeplus.cn/t/33/CF843B91917E7B5BAA55EB332D396666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42"/>
          <a:stretch/>
        </p:blipFill>
        <p:spPr bwMode="auto">
          <a:xfrm>
            <a:off x="0" y="0"/>
            <a:ext cx="5164244" cy="685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0" y="590550"/>
            <a:ext cx="1000125" cy="10001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dirty="0"/>
          </a:p>
        </p:txBody>
      </p:sp>
      <p:sp>
        <p:nvSpPr>
          <p:cNvPr id="14" name="矩形 13"/>
          <p:cNvSpPr/>
          <p:nvPr userDrawn="1"/>
        </p:nvSpPr>
        <p:spPr>
          <a:xfrm>
            <a:off x="0" y="0"/>
            <a:ext cx="1409700" cy="5905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1000125" y="590550"/>
            <a:ext cx="409575" cy="40957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1409700" y="590550"/>
            <a:ext cx="409575" cy="4095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1000125" y="1181100"/>
            <a:ext cx="409575" cy="409575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1650205" y="831055"/>
            <a:ext cx="759619" cy="7596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205036" y="626267"/>
            <a:ext cx="409575" cy="40957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964655" y="628386"/>
            <a:ext cx="3962400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1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133614" y="666099"/>
            <a:ext cx="704850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3872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 userDrawn="1"/>
        </p:nvSpPr>
        <p:spPr>
          <a:xfrm>
            <a:off x="2533650" y="1993900"/>
            <a:ext cx="5994400" cy="312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8528049" y="4073792"/>
            <a:ext cx="1155701" cy="10443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 userDrawn="1"/>
        </p:nvSpPr>
        <p:spPr>
          <a:xfrm>
            <a:off x="9683749" y="3029484"/>
            <a:ext cx="1155701" cy="104430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 userDrawn="1"/>
        </p:nvSpPr>
        <p:spPr>
          <a:xfrm>
            <a:off x="8540747" y="1985176"/>
            <a:ext cx="1155701" cy="10443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 userDrawn="1"/>
        </p:nvSpPr>
        <p:spPr>
          <a:xfrm>
            <a:off x="7321544" y="940868"/>
            <a:ext cx="1155701" cy="10443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 userDrawn="1"/>
        </p:nvSpPr>
        <p:spPr>
          <a:xfrm>
            <a:off x="1377948" y="4073792"/>
            <a:ext cx="1155701" cy="10443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 userDrawn="1"/>
        </p:nvSpPr>
        <p:spPr>
          <a:xfrm>
            <a:off x="1377947" y="3029484"/>
            <a:ext cx="1155701" cy="10443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0" hasCustomPrompt="1"/>
          </p:nvPr>
        </p:nvSpPr>
        <p:spPr>
          <a:xfrm>
            <a:off x="4100009" y="2197100"/>
            <a:ext cx="2861681" cy="20487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kumimoji="1" lang="zh-CN" altLang="en-US" sz="6600" b="1" dirty="0">
                <a:solidFill>
                  <a:schemeClr val="bg1"/>
                </a:solidFill>
              </a:defRPr>
            </a:lvl1pPr>
          </a:lstStyle>
          <a:p>
            <a:pPr algn="ctr"/>
            <a:r>
              <a:rPr kumimoji="1" lang="en-US" altLang="zh-CN" sz="6600" b="1" dirty="0">
                <a:solidFill>
                  <a:schemeClr val="bg1"/>
                </a:solidFill>
              </a:rPr>
              <a:t>THANK</a:t>
            </a:r>
            <a:r>
              <a:rPr kumimoji="1" lang="zh-CN" altLang="en-US" sz="6600" b="1" dirty="0">
                <a:solidFill>
                  <a:schemeClr val="bg1"/>
                </a:solidFill>
              </a:rPr>
              <a:t> </a:t>
            </a:r>
            <a:endParaRPr kumimoji="1" lang="en-US" altLang="zh-CN" sz="6600" b="1" dirty="0">
              <a:solidFill>
                <a:schemeClr val="bg1"/>
              </a:solidFill>
            </a:endParaRPr>
          </a:p>
          <a:p>
            <a:pPr algn="ctr"/>
            <a:r>
              <a:rPr kumimoji="1" lang="en-US" altLang="zh-CN" sz="6600" b="1" dirty="0">
                <a:solidFill>
                  <a:schemeClr val="bg1"/>
                </a:solidFill>
              </a:rPr>
              <a:t>YOU!</a:t>
            </a:r>
            <a:endParaRPr kumimoji="1" lang="zh-CN" altLang="en-US" sz="6600" b="1" dirty="0">
              <a:solidFill>
                <a:schemeClr val="bg1"/>
              </a:solidFill>
            </a:endParaRPr>
          </a:p>
        </p:txBody>
      </p:sp>
      <p:sp>
        <p:nvSpPr>
          <p:cNvPr id="33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4348317" y="4525019"/>
            <a:ext cx="2365063" cy="313928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zh-CN" altLang="en-US" sz="1600" dirty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1600" dirty="0">
                <a:solidFill>
                  <a:schemeClr val="bg1"/>
                </a:solidFill>
              </a:rPr>
              <a:t>PRESENTED</a:t>
            </a:r>
            <a:r>
              <a:rPr kumimoji="1" lang="zh-CN" altLang="en-US" sz="1600" dirty="0">
                <a:solidFill>
                  <a:schemeClr val="bg1"/>
                </a:solidFill>
              </a:rPr>
              <a:t> </a:t>
            </a:r>
            <a:r>
              <a:rPr kumimoji="1" lang="en-US" altLang="zh-CN" sz="1600" dirty="0">
                <a:solidFill>
                  <a:schemeClr val="bg1"/>
                </a:solidFill>
              </a:rPr>
              <a:t>BY</a:t>
            </a:r>
            <a:r>
              <a:rPr kumimoji="1" lang="zh-CN" altLang="en-US" sz="1600" dirty="0">
                <a:solidFill>
                  <a:schemeClr val="bg1"/>
                </a:solidFill>
              </a:rPr>
              <a:t> </a:t>
            </a:r>
            <a:r>
              <a:rPr kumimoji="1" lang="en-US" altLang="zh-CN" sz="1600" dirty="0">
                <a:solidFill>
                  <a:schemeClr val="bg1"/>
                </a:solidFill>
              </a:rPr>
              <a:t>OfficePLUS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068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02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3973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xmlns="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8989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xmlns="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xmlns="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xmlns="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xmlns="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3450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xmlns="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xmlns="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xmlns="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xmlns="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xmlns="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xmlns="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xmlns="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xmlns="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7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Calibri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345027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972050" y="-1"/>
            <a:ext cx="7219950" cy="69342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3676650" y="-1"/>
            <a:ext cx="1295401" cy="11705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3676650" y="1158607"/>
            <a:ext cx="1295401" cy="117054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3676650" y="2317215"/>
            <a:ext cx="1295401" cy="11705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676650" y="3475823"/>
            <a:ext cx="1295401" cy="118959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3676650" y="4665417"/>
            <a:ext cx="1295401" cy="11776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3676650" y="5843074"/>
            <a:ext cx="1295401" cy="11776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2381248" y="1158607"/>
            <a:ext cx="1295401" cy="117054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1085846" y="1158607"/>
            <a:ext cx="1295401" cy="117054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-209556" y="1146672"/>
            <a:ext cx="1295401" cy="117054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1085846" y="0"/>
            <a:ext cx="1295401" cy="11705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4972053" y="1158607"/>
            <a:ext cx="7219947" cy="1170543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占位符 21"/>
          <p:cNvSpPr>
            <a:spLocks noGrp="1"/>
          </p:cNvSpPr>
          <p:nvPr>
            <p:ph type="body" sz="quarter" idx="11"/>
          </p:nvPr>
        </p:nvSpPr>
        <p:spPr>
          <a:xfrm>
            <a:off x="5181607" y="1365313"/>
            <a:ext cx="54059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48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endParaRPr lang="zh-CN" altLang="en-US" dirty="0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2"/>
          </p:nvPr>
        </p:nvSpPr>
        <p:spPr>
          <a:xfrm>
            <a:off x="5181606" y="2625406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377"/>
            <a:endParaRPr lang="zh-CN" altLang="en-US" dirty="0"/>
          </a:p>
        </p:txBody>
      </p:sp>
      <p:sp>
        <p:nvSpPr>
          <p:cNvPr id="23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5181606" y="3373370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377"/>
            <a:endParaRPr lang="zh-CN" altLang="en-US" dirty="0"/>
          </a:p>
        </p:txBody>
      </p:sp>
      <p:sp>
        <p:nvSpPr>
          <p:cNvPr id="24" name="文本占位符 21"/>
          <p:cNvSpPr>
            <a:spLocks noGrp="1"/>
          </p:cNvSpPr>
          <p:nvPr>
            <p:ph type="body" sz="quarter" idx="14"/>
          </p:nvPr>
        </p:nvSpPr>
        <p:spPr>
          <a:xfrm>
            <a:off x="5181606" y="4121334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377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1770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 userDrawn="1"/>
        </p:nvSpPr>
        <p:spPr>
          <a:xfrm>
            <a:off x="4972050" y="-1"/>
            <a:ext cx="7219950" cy="69342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 userDrawn="1"/>
        </p:nvSpPr>
        <p:spPr>
          <a:xfrm>
            <a:off x="3676650" y="-1"/>
            <a:ext cx="1295401" cy="11705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3676650" y="1158607"/>
            <a:ext cx="1295401" cy="117054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 userDrawn="1"/>
        </p:nvSpPr>
        <p:spPr>
          <a:xfrm>
            <a:off x="3676650" y="2317215"/>
            <a:ext cx="1295401" cy="11705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 userDrawn="1"/>
        </p:nvSpPr>
        <p:spPr>
          <a:xfrm>
            <a:off x="3676650" y="3475823"/>
            <a:ext cx="1295401" cy="118959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>
            <a:off x="3676650" y="4665417"/>
            <a:ext cx="1295401" cy="11776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>
            <a:off x="3676650" y="5843074"/>
            <a:ext cx="1295401" cy="11776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2381248" y="1158607"/>
            <a:ext cx="1295401" cy="117054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>
            <a:off x="1085846" y="1158607"/>
            <a:ext cx="1295401" cy="117054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 userDrawn="1"/>
        </p:nvSpPr>
        <p:spPr>
          <a:xfrm>
            <a:off x="-209556" y="1146672"/>
            <a:ext cx="1295401" cy="117054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>
            <a:off x="1085846" y="0"/>
            <a:ext cx="1295401" cy="11705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 userDrawn="1"/>
        </p:nvSpPr>
        <p:spPr>
          <a:xfrm>
            <a:off x="4972053" y="1158607"/>
            <a:ext cx="7219947" cy="1170543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占位符 21"/>
          <p:cNvSpPr>
            <a:spLocks noGrp="1"/>
          </p:cNvSpPr>
          <p:nvPr>
            <p:ph type="body" sz="quarter" idx="11"/>
          </p:nvPr>
        </p:nvSpPr>
        <p:spPr>
          <a:xfrm>
            <a:off x="5181607" y="1365313"/>
            <a:ext cx="54059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48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endParaRPr lang="zh-CN" altLang="en-US" dirty="0"/>
          </a:p>
        </p:txBody>
      </p:sp>
      <p:sp>
        <p:nvSpPr>
          <p:cNvPr id="29" name="文本占位符 21"/>
          <p:cNvSpPr>
            <a:spLocks noGrp="1"/>
          </p:cNvSpPr>
          <p:nvPr>
            <p:ph type="body" sz="quarter" idx="12"/>
          </p:nvPr>
        </p:nvSpPr>
        <p:spPr>
          <a:xfrm>
            <a:off x="5181606" y="2625406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377"/>
            <a:endParaRPr lang="zh-CN" altLang="en-US" dirty="0"/>
          </a:p>
        </p:txBody>
      </p:sp>
      <p:sp>
        <p:nvSpPr>
          <p:cNvPr id="30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5181606" y="3373370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377"/>
            <a:endParaRPr lang="zh-CN" altLang="en-US" dirty="0"/>
          </a:p>
        </p:txBody>
      </p:sp>
      <p:sp>
        <p:nvSpPr>
          <p:cNvPr id="31" name="文本占位符 21"/>
          <p:cNvSpPr>
            <a:spLocks noGrp="1"/>
          </p:cNvSpPr>
          <p:nvPr>
            <p:ph type="body" sz="quarter" idx="14"/>
          </p:nvPr>
        </p:nvSpPr>
        <p:spPr>
          <a:xfrm>
            <a:off x="5181606" y="4121334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377"/>
            <a:endParaRPr lang="zh-CN" altLang="en-US" dirty="0"/>
          </a:p>
        </p:txBody>
      </p:sp>
      <p:sp>
        <p:nvSpPr>
          <p:cNvPr id="32" name="文本占位符 21"/>
          <p:cNvSpPr>
            <a:spLocks noGrp="1"/>
          </p:cNvSpPr>
          <p:nvPr>
            <p:ph type="body" sz="quarter" idx="15"/>
          </p:nvPr>
        </p:nvSpPr>
        <p:spPr>
          <a:xfrm>
            <a:off x="5181606" y="4869298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377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7603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 userDrawn="1"/>
        </p:nvSpPr>
        <p:spPr>
          <a:xfrm>
            <a:off x="4972050" y="-1"/>
            <a:ext cx="7219950" cy="69342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 userDrawn="1"/>
        </p:nvSpPr>
        <p:spPr>
          <a:xfrm>
            <a:off x="3676650" y="-1"/>
            <a:ext cx="1295401" cy="11705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 userDrawn="1"/>
        </p:nvSpPr>
        <p:spPr>
          <a:xfrm>
            <a:off x="3676650" y="1158607"/>
            <a:ext cx="1295401" cy="117054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 userDrawn="1"/>
        </p:nvSpPr>
        <p:spPr>
          <a:xfrm>
            <a:off x="3676650" y="2317215"/>
            <a:ext cx="1295401" cy="11705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 userDrawn="1"/>
        </p:nvSpPr>
        <p:spPr>
          <a:xfrm>
            <a:off x="3676650" y="3475823"/>
            <a:ext cx="1295401" cy="118959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 userDrawn="1"/>
        </p:nvSpPr>
        <p:spPr>
          <a:xfrm>
            <a:off x="3676650" y="4665417"/>
            <a:ext cx="1295401" cy="11776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 userDrawn="1"/>
        </p:nvSpPr>
        <p:spPr>
          <a:xfrm>
            <a:off x="3676650" y="5843074"/>
            <a:ext cx="1295401" cy="11776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 userDrawn="1"/>
        </p:nvSpPr>
        <p:spPr>
          <a:xfrm>
            <a:off x="2381248" y="1158607"/>
            <a:ext cx="1295401" cy="117054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1085846" y="1158607"/>
            <a:ext cx="1295401" cy="117054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 userDrawn="1"/>
        </p:nvSpPr>
        <p:spPr>
          <a:xfrm>
            <a:off x="-209556" y="1146672"/>
            <a:ext cx="1295401" cy="117054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 userDrawn="1"/>
        </p:nvSpPr>
        <p:spPr>
          <a:xfrm>
            <a:off x="1085846" y="0"/>
            <a:ext cx="1295401" cy="11705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>
            <a:off x="4972053" y="1158607"/>
            <a:ext cx="7219947" cy="1170543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占位符 21"/>
          <p:cNvSpPr>
            <a:spLocks noGrp="1"/>
          </p:cNvSpPr>
          <p:nvPr>
            <p:ph type="body" sz="quarter" idx="11"/>
          </p:nvPr>
        </p:nvSpPr>
        <p:spPr>
          <a:xfrm>
            <a:off x="5181607" y="1365313"/>
            <a:ext cx="54059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48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endParaRPr lang="zh-CN" altLang="en-US" dirty="0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2"/>
          </p:nvPr>
        </p:nvSpPr>
        <p:spPr>
          <a:xfrm>
            <a:off x="5181606" y="2625406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377"/>
            <a:endParaRPr lang="zh-CN" altLang="en-US" dirty="0"/>
          </a:p>
        </p:txBody>
      </p:sp>
      <p:sp>
        <p:nvSpPr>
          <p:cNvPr id="23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5181606" y="3373370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377"/>
            <a:endParaRPr lang="zh-CN" altLang="en-US" dirty="0"/>
          </a:p>
        </p:txBody>
      </p:sp>
      <p:sp>
        <p:nvSpPr>
          <p:cNvPr id="24" name="文本占位符 21"/>
          <p:cNvSpPr>
            <a:spLocks noGrp="1"/>
          </p:cNvSpPr>
          <p:nvPr>
            <p:ph type="body" sz="quarter" idx="14"/>
          </p:nvPr>
        </p:nvSpPr>
        <p:spPr>
          <a:xfrm>
            <a:off x="5181606" y="4121334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377"/>
            <a:endParaRPr lang="zh-CN" altLang="en-US" dirty="0"/>
          </a:p>
        </p:txBody>
      </p:sp>
      <p:sp>
        <p:nvSpPr>
          <p:cNvPr id="25" name="文本占位符 21"/>
          <p:cNvSpPr>
            <a:spLocks noGrp="1"/>
          </p:cNvSpPr>
          <p:nvPr>
            <p:ph type="body" sz="quarter" idx="15"/>
          </p:nvPr>
        </p:nvSpPr>
        <p:spPr>
          <a:xfrm>
            <a:off x="5181606" y="4869298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377"/>
            <a:endParaRPr lang="zh-CN" altLang="en-US" dirty="0"/>
          </a:p>
        </p:txBody>
      </p:sp>
      <p:sp>
        <p:nvSpPr>
          <p:cNvPr id="26" name="文本占位符 21"/>
          <p:cNvSpPr>
            <a:spLocks noGrp="1"/>
          </p:cNvSpPr>
          <p:nvPr>
            <p:ph type="body" sz="quarter" idx="16"/>
          </p:nvPr>
        </p:nvSpPr>
        <p:spPr>
          <a:xfrm>
            <a:off x="5181606" y="5617262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377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1650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 userDrawn="1"/>
        </p:nvSpPr>
        <p:spPr>
          <a:xfrm>
            <a:off x="4972050" y="-1"/>
            <a:ext cx="7219950" cy="69342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 userDrawn="1"/>
        </p:nvSpPr>
        <p:spPr>
          <a:xfrm>
            <a:off x="3676650" y="-1"/>
            <a:ext cx="1295401" cy="11705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>
            <a:off x="3676650" y="1158607"/>
            <a:ext cx="1295401" cy="117054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 userDrawn="1"/>
        </p:nvSpPr>
        <p:spPr>
          <a:xfrm>
            <a:off x="3676650" y="2317215"/>
            <a:ext cx="1295401" cy="11705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 userDrawn="1"/>
        </p:nvSpPr>
        <p:spPr>
          <a:xfrm>
            <a:off x="3676650" y="3475823"/>
            <a:ext cx="1295401" cy="118959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3676650" y="4665417"/>
            <a:ext cx="1295401" cy="11776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 userDrawn="1"/>
        </p:nvSpPr>
        <p:spPr>
          <a:xfrm>
            <a:off x="3676650" y="5843074"/>
            <a:ext cx="1295401" cy="11776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 userDrawn="1"/>
        </p:nvSpPr>
        <p:spPr>
          <a:xfrm>
            <a:off x="2381248" y="1158607"/>
            <a:ext cx="1295401" cy="117054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 userDrawn="1"/>
        </p:nvSpPr>
        <p:spPr>
          <a:xfrm>
            <a:off x="1085846" y="1158607"/>
            <a:ext cx="1295401" cy="117054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 userDrawn="1"/>
        </p:nvSpPr>
        <p:spPr>
          <a:xfrm>
            <a:off x="-209556" y="1146672"/>
            <a:ext cx="1295401" cy="117054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1085846" y="0"/>
            <a:ext cx="1295401" cy="11705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 userDrawn="1"/>
        </p:nvSpPr>
        <p:spPr>
          <a:xfrm>
            <a:off x="4972053" y="1158607"/>
            <a:ext cx="7219947" cy="1170543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占位符 21"/>
          <p:cNvSpPr>
            <a:spLocks noGrp="1"/>
          </p:cNvSpPr>
          <p:nvPr>
            <p:ph type="body" sz="quarter" idx="11"/>
          </p:nvPr>
        </p:nvSpPr>
        <p:spPr>
          <a:xfrm>
            <a:off x="5181607" y="1365313"/>
            <a:ext cx="54059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48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endParaRPr lang="zh-CN" altLang="en-US" dirty="0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2"/>
          </p:nvPr>
        </p:nvSpPr>
        <p:spPr>
          <a:xfrm>
            <a:off x="5181606" y="2508676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377"/>
            <a:endParaRPr lang="zh-CN" altLang="en-US" dirty="0"/>
          </a:p>
        </p:txBody>
      </p:sp>
      <p:sp>
        <p:nvSpPr>
          <p:cNvPr id="23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5181606" y="3256640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377"/>
            <a:endParaRPr lang="zh-CN" altLang="en-US" dirty="0"/>
          </a:p>
        </p:txBody>
      </p:sp>
      <p:sp>
        <p:nvSpPr>
          <p:cNvPr id="24" name="文本占位符 21"/>
          <p:cNvSpPr>
            <a:spLocks noGrp="1"/>
          </p:cNvSpPr>
          <p:nvPr>
            <p:ph type="body" sz="quarter" idx="14"/>
          </p:nvPr>
        </p:nvSpPr>
        <p:spPr>
          <a:xfrm>
            <a:off x="5181606" y="4004604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377"/>
            <a:endParaRPr lang="zh-CN" altLang="en-US" dirty="0"/>
          </a:p>
        </p:txBody>
      </p:sp>
      <p:sp>
        <p:nvSpPr>
          <p:cNvPr id="25" name="文本占位符 21"/>
          <p:cNvSpPr>
            <a:spLocks noGrp="1"/>
          </p:cNvSpPr>
          <p:nvPr>
            <p:ph type="body" sz="quarter" idx="15"/>
          </p:nvPr>
        </p:nvSpPr>
        <p:spPr>
          <a:xfrm>
            <a:off x="5181606" y="4752568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377"/>
            <a:endParaRPr lang="zh-CN" altLang="en-US" dirty="0"/>
          </a:p>
        </p:txBody>
      </p:sp>
      <p:sp>
        <p:nvSpPr>
          <p:cNvPr id="26" name="文本占位符 21"/>
          <p:cNvSpPr>
            <a:spLocks noGrp="1"/>
          </p:cNvSpPr>
          <p:nvPr>
            <p:ph type="body" sz="quarter" idx="16"/>
          </p:nvPr>
        </p:nvSpPr>
        <p:spPr>
          <a:xfrm>
            <a:off x="5181606" y="5465653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377"/>
            <a:endParaRPr lang="zh-CN" altLang="en-US" dirty="0"/>
          </a:p>
        </p:txBody>
      </p:sp>
      <p:sp>
        <p:nvSpPr>
          <p:cNvPr id="27" name="文本占位符 21"/>
          <p:cNvSpPr>
            <a:spLocks noGrp="1"/>
          </p:cNvSpPr>
          <p:nvPr>
            <p:ph type="body" sz="quarter" idx="17"/>
          </p:nvPr>
        </p:nvSpPr>
        <p:spPr>
          <a:xfrm>
            <a:off x="5181606" y="6213617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377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1395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590550"/>
            <a:ext cx="1000125" cy="10001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409700" cy="5905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000125" y="590550"/>
            <a:ext cx="409575" cy="40957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409700" y="590550"/>
            <a:ext cx="409575" cy="4095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000125" y="1181100"/>
            <a:ext cx="409575" cy="409575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650205" y="831055"/>
            <a:ext cx="759619" cy="7596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205036" y="626267"/>
            <a:ext cx="409575" cy="40957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1538288" y="2460973"/>
            <a:ext cx="1181100" cy="11811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3143249" y="3414714"/>
            <a:ext cx="1181100" cy="11811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2443162" y="2762250"/>
            <a:ext cx="1000125" cy="10001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648200" y="2948869"/>
            <a:ext cx="3962400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4648200" y="3451157"/>
            <a:ext cx="5323573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685681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681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2590799" y="2761997"/>
            <a:ext cx="704850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0939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/>
        </p:nvSpPr>
        <p:spPr>
          <a:xfrm>
            <a:off x="0" y="590550"/>
            <a:ext cx="1000125" cy="10001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dirty="0"/>
          </a:p>
        </p:txBody>
      </p:sp>
      <p:sp>
        <p:nvSpPr>
          <p:cNvPr id="17" name="矩形 16"/>
          <p:cNvSpPr/>
          <p:nvPr userDrawn="1"/>
        </p:nvSpPr>
        <p:spPr>
          <a:xfrm>
            <a:off x="0" y="0"/>
            <a:ext cx="1409700" cy="5905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1000125" y="590550"/>
            <a:ext cx="409575" cy="40957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1409700" y="590550"/>
            <a:ext cx="409575" cy="4095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 userDrawn="1"/>
        </p:nvSpPr>
        <p:spPr>
          <a:xfrm>
            <a:off x="1000125" y="1181100"/>
            <a:ext cx="409575" cy="409575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1650205" y="831055"/>
            <a:ext cx="759619" cy="7596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2205036" y="626267"/>
            <a:ext cx="409575" cy="40957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964655" y="628386"/>
            <a:ext cx="3962400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4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133614" y="666099"/>
            <a:ext cx="704850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3294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角三角形 15"/>
          <p:cNvSpPr/>
          <p:nvPr/>
        </p:nvSpPr>
        <p:spPr>
          <a:xfrm>
            <a:off x="0" y="3453885"/>
            <a:ext cx="2032000" cy="203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17" name="直角三角形 16"/>
          <p:cNvSpPr/>
          <p:nvPr/>
        </p:nvSpPr>
        <p:spPr>
          <a:xfrm rot="10800000">
            <a:off x="0" y="3453885"/>
            <a:ext cx="2032000" cy="20320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18" name="直角三角形 17"/>
          <p:cNvSpPr/>
          <p:nvPr/>
        </p:nvSpPr>
        <p:spPr>
          <a:xfrm rot="5400000">
            <a:off x="2032000" y="3453885"/>
            <a:ext cx="2032000" cy="203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19" name="直角三角形 18"/>
          <p:cNvSpPr/>
          <p:nvPr/>
        </p:nvSpPr>
        <p:spPr>
          <a:xfrm rot="16200000">
            <a:off x="2032000" y="3453885"/>
            <a:ext cx="2032000" cy="20320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29" name="矩形 28"/>
          <p:cNvSpPr/>
          <p:nvPr userDrawn="1"/>
        </p:nvSpPr>
        <p:spPr>
          <a:xfrm>
            <a:off x="0" y="590550"/>
            <a:ext cx="1000125" cy="10001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dirty="0"/>
          </a:p>
        </p:txBody>
      </p:sp>
      <p:sp>
        <p:nvSpPr>
          <p:cNvPr id="30" name="矩形 29"/>
          <p:cNvSpPr/>
          <p:nvPr userDrawn="1"/>
        </p:nvSpPr>
        <p:spPr>
          <a:xfrm>
            <a:off x="0" y="0"/>
            <a:ext cx="1409700" cy="5905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 userDrawn="1"/>
        </p:nvSpPr>
        <p:spPr>
          <a:xfrm>
            <a:off x="1000125" y="590550"/>
            <a:ext cx="409575" cy="40957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 userDrawn="1"/>
        </p:nvSpPr>
        <p:spPr>
          <a:xfrm>
            <a:off x="1409700" y="590550"/>
            <a:ext cx="409575" cy="4095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 userDrawn="1"/>
        </p:nvSpPr>
        <p:spPr>
          <a:xfrm>
            <a:off x="1000125" y="1181100"/>
            <a:ext cx="409575" cy="409575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 userDrawn="1"/>
        </p:nvSpPr>
        <p:spPr>
          <a:xfrm>
            <a:off x="1650205" y="831055"/>
            <a:ext cx="759619" cy="7596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 userDrawn="1"/>
        </p:nvSpPr>
        <p:spPr>
          <a:xfrm>
            <a:off x="2205036" y="626267"/>
            <a:ext cx="409575" cy="40957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直角三角形 35"/>
          <p:cNvSpPr/>
          <p:nvPr userDrawn="1"/>
        </p:nvSpPr>
        <p:spPr>
          <a:xfrm>
            <a:off x="4064001" y="3453885"/>
            <a:ext cx="2032000" cy="203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37" name="直角三角形 36"/>
          <p:cNvSpPr/>
          <p:nvPr userDrawn="1"/>
        </p:nvSpPr>
        <p:spPr>
          <a:xfrm rot="10800000">
            <a:off x="4064001" y="3453885"/>
            <a:ext cx="2032000" cy="20320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38" name="直角三角形 37"/>
          <p:cNvSpPr/>
          <p:nvPr userDrawn="1"/>
        </p:nvSpPr>
        <p:spPr>
          <a:xfrm rot="5400000">
            <a:off x="6096001" y="3453885"/>
            <a:ext cx="2032000" cy="203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39" name="直角三角形 38"/>
          <p:cNvSpPr/>
          <p:nvPr userDrawn="1"/>
        </p:nvSpPr>
        <p:spPr>
          <a:xfrm rot="16200000">
            <a:off x="6096001" y="3453885"/>
            <a:ext cx="2032000" cy="20320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40" name="直角三角形 39"/>
          <p:cNvSpPr/>
          <p:nvPr userDrawn="1"/>
        </p:nvSpPr>
        <p:spPr>
          <a:xfrm>
            <a:off x="8128000" y="3453885"/>
            <a:ext cx="2032000" cy="203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41" name="直角三角形 40"/>
          <p:cNvSpPr/>
          <p:nvPr userDrawn="1"/>
        </p:nvSpPr>
        <p:spPr>
          <a:xfrm rot="10800000">
            <a:off x="8128000" y="3453885"/>
            <a:ext cx="2032000" cy="20320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42" name="直角三角形 41"/>
          <p:cNvSpPr/>
          <p:nvPr userDrawn="1"/>
        </p:nvSpPr>
        <p:spPr>
          <a:xfrm rot="5400000">
            <a:off x="10160000" y="3453885"/>
            <a:ext cx="2032000" cy="203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43" name="直角三角形 42"/>
          <p:cNvSpPr/>
          <p:nvPr userDrawn="1"/>
        </p:nvSpPr>
        <p:spPr>
          <a:xfrm rot="16200000">
            <a:off x="10160000" y="3453885"/>
            <a:ext cx="2032000" cy="20320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44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964655" y="628386"/>
            <a:ext cx="3962400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5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133614" y="666099"/>
            <a:ext cx="704850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734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 25"/>
          <p:cNvSpPr/>
          <p:nvPr userDrawn="1"/>
        </p:nvSpPr>
        <p:spPr>
          <a:xfrm>
            <a:off x="0" y="2181225"/>
            <a:ext cx="8953500" cy="3009900"/>
          </a:xfrm>
          <a:custGeom>
            <a:avLst/>
            <a:gdLst>
              <a:gd name="connsiteX0" fmla="*/ 0 w 8953500"/>
              <a:gd name="connsiteY0" fmla="*/ 0 h 3009900"/>
              <a:gd name="connsiteX1" fmla="*/ 8953500 w 8953500"/>
              <a:gd name="connsiteY1" fmla="*/ 0 h 3009900"/>
              <a:gd name="connsiteX2" fmla="*/ 7286617 w 8953500"/>
              <a:gd name="connsiteY2" fmla="*/ 3009900 h 3009900"/>
              <a:gd name="connsiteX3" fmla="*/ 0 w 8953500"/>
              <a:gd name="connsiteY3" fmla="*/ 3009900 h 300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53500" h="3009900">
                <a:moveTo>
                  <a:pt x="0" y="0"/>
                </a:moveTo>
                <a:lnTo>
                  <a:pt x="8953500" y="0"/>
                </a:lnTo>
                <a:lnTo>
                  <a:pt x="7286617" y="3009900"/>
                </a:lnTo>
                <a:lnTo>
                  <a:pt x="0" y="30099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 userDrawn="1"/>
        </p:nvSpPr>
        <p:spPr>
          <a:xfrm>
            <a:off x="7410450" y="2771775"/>
            <a:ext cx="4781550" cy="3009900"/>
          </a:xfrm>
          <a:custGeom>
            <a:avLst/>
            <a:gdLst>
              <a:gd name="connsiteX0" fmla="*/ 1666883 w 4781550"/>
              <a:gd name="connsiteY0" fmla="*/ 0 h 3009900"/>
              <a:gd name="connsiteX1" fmla="*/ 4781550 w 4781550"/>
              <a:gd name="connsiteY1" fmla="*/ 0 h 3009900"/>
              <a:gd name="connsiteX2" fmla="*/ 4781550 w 4781550"/>
              <a:gd name="connsiteY2" fmla="*/ 3009900 h 3009900"/>
              <a:gd name="connsiteX3" fmla="*/ 0 w 4781550"/>
              <a:gd name="connsiteY3" fmla="*/ 3009900 h 300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1550" h="3009900">
                <a:moveTo>
                  <a:pt x="1666883" y="0"/>
                </a:moveTo>
                <a:lnTo>
                  <a:pt x="4781550" y="0"/>
                </a:lnTo>
                <a:lnTo>
                  <a:pt x="4781550" y="3009900"/>
                </a:lnTo>
                <a:lnTo>
                  <a:pt x="0" y="300990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0" y="590550"/>
            <a:ext cx="1000125" cy="10001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dirty="0"/>
          </a:p>
        </p:txBody>
      </p:sp>
      <p:sp>
        <p:nvSpPr>
          <p:cNvPr id="15" name="矩形 14"/>
          <p:cNvSpPr/>
          <p:nvPr userDrawn="1"/>
        </p:nvSpPr>
        <p:spPr>
          <a:xfrm>
            <a:off x="0" y="0"/>
            <a:ext cx="1409700" cy="5905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1000125" y="590550"/>
            <a:ext cx="409575" cy="40957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1409700" y="590550"/>
            <a:ext cx="409575" cy="4095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1000125" y="1181100"/>
            <a:ext cx="409575" cy="409575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1650205" y="831055"/>
            <a:ext cx="759619" cy="7596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 userDrawn="1"/>
        </p:nvSpPr>
        <p:spPr>
          <a:xfrm>
            <a:off x="2205036" y="626267"/>
            <a:ext cx="409575" cy="40957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964655" y="628386"/>
            <a:ext cx="3962400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8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133614" y="666099"/>
            <a:ext cx="704850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7735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2101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7" r:id="rId2"/>
    <p:sldLayoutId id="2147483691" r:id="rId3"/>
    <p:sldLayoutId id="2147483698" r:id="rId4"/>
    <p:sldLayoutId id="2147483699" r:id="rId5"/>
    <p:sldLayoutId id="2147483694" r:id="rId6"/>
    <p:sldLayoutId id="2147483692" r:id="rId7"/>
    <p:sldLayoutId id="2147483693" r:id="rId8"/>
    <p:sldLayoutId id="2147483695" r:id="rId9"/>
    <p:sldLayoutId id="2147483696" r:id="rId10"/>
    <p:sldLayoutId id="2147483701" r:id="rId11"/>
    <p:sldLayoutId id="214748368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7390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68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占位符 19"/>
          <p:cNvSpPr>
            <a:spLocks noGrp="1"/>
          </p:cNvSpPr>
          <p:nvPr>
            <p:ph type="body" sz="quarter" idx="12"/>
          </p:nvPr>
        </p:nvSpPr>
        <p:spPr>
          <a:xfrm>
            <a:off x="571502" y="2610888"/>
            <a:ext cx="6730998" cy="1038770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6000" kern="0" dirty="0" smtClean="0">
                <a:sym typeface="Calibri" panose="020F0502020204030204" pitchFamily="34" charset="0"/>
              </a:rPr>
              <a:t>云里雾里的区块链</a:t>
            </a:r>
            <a:endParaRPr lang="zh-CN" altLang="en-US" sz="6000" kern="0" dirty="0">
              <a:sym typeface="Calibri" panose="020F0502020204030204" pitchFamily="34" charset="0"/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3"/>
          </p:nvPr>
        </p:nvSpPr>
        <p:spPr>
          <a:xfrm>
            <a:off x="571502" y="3649658"/>
            <a:ext cx="5016500" cy="412421"/>
          </a:xfrm>
        </p:spPr>
        <p:txBody>
          <a:bodyPr/>
          <a:lstStyle/>
          <a:p>
            <a:pPr lvl="0"/>
            <a:r>
              <a:rPr lang="en-US" altLang="zh-CN" sz="1600" kern="0" dirty="0">
                <a:sym typeface="Calibri" panose="020F0502020204030204" pitchFamily="34" charset="0"/>
              </a:rPr>
              <a:t>——</a:t>
            </a:r>
            <a:r>
              <a:rPr lang="zh-CN" altLang="en-US" sz="1600" kern="0" dirty="0" smtClean="0">
                <a:sym typeface="Calibri" panose="020F0502020204030204" pitchFamily="34" charset="0"/>
              </a:rPr>
              <a:t>通过西夏普山寨币探究区块链基础技术</a:t>
            </a:r>
            <a:endParaRPr lang="zh-CN" altLang="en-US" sz="1600" kern="0" dirty="0">
              <a:sym typeface="Calibri" panose="020F0502020204030204" pitchFamily="34" charset="0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4"/>
          </p:nvPr>
        </p:nvSpPr>
        <p:spPr>
          <a:xfrm>
            <a:off x="571502" y="4776454"/>
            <a:ext cx="2806700" cy="313928"/>
          </a:xfrm>
        </p:spPr>
        <p:txBody>
          <a:bodyPr/>
          <a:lstStyle/>
          <a:p>
            <a:pPr lvl="0"/>
            <a:r>
              <a:rPr lang="en-US" altLang="zh-CN" kern="0" dirty="0">
                <a:sym typeface="Calibri" panose="020F0502020204030204" pitchFamily="34" charset="0"/>
              </a:rPr>
              <a:t>PRESENTED</a:t>
            </a:r>
            <a:r>
              <a:rPr lang="zh-CN" altLang="en-US" kern="0" dirty="0">
                <a:sym typeface="Calibri" panose="020F0502020204030204" pitchFamily="34" charset="0"/>
              </a:rPr>
              <a:t> </a:t>
            </a:r>
            <a:r>
              <a:rPr lang="en-US" altLang="zh-CN" kern="0" dirty="0">
                <a:sym typeface="Calibri" panose="020F0502020204030204" pitchFamily="34" charset="0"/>
              </a:rPr>
              <a:t>BY</a:t>
            </a:r>
            <a:r>
              <a:rPr lang="zh-CN" altLang="en-US" kern="0" dirty="0">
                <a:sym typeface="Calibri" panose="020F0502020204030204" pitchFamily="34" charset="0"/>
              </a:rPr>
              <a:t> </a:t>
            </a:r>
            <a:r>
              <a:rPr lang="en-US" altLang="zh-CN" kern="0" dirty="0" smtClean="0">
                <a:sym typeface="Calibri" panose="020F0502020204030204" pitchFamily="34" charset="0"/>
              </a:rPr>
              <a:t>DAVID FAN</a:t>
            </a:r>
            <a:endParaRPr lang="zh-CN" altLang="en-US" kern="0" dirty="0"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42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964654" y="628386"/>
            <a:ext cx="8066203" cy="115807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kern="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区块链</a:t>
            </a:r>
            <a:r>
              <a:rPr lang="en-US" altLang="zh-CN" kern="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1.0</a:t>
            </a:r>
            <a:r>
              <a:rPr lang="zh-CN" altLang="en-US" kern="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运行</a:t>
            </a:r>
            <a:r>
              <a:rPr lang="zh-CN" altLang="en-US" kern="0" dirty="0" smtClean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机制</a:t>
            </a:r>
            <a:r>
              <a:rPr lang="en-US" altLang="zh-CN" kern="0" dirty="0" smtClean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——</a:t>
            </a:r>
            <a:r>
              <a:rPr lang="en-US" altLang="zh-CN" dirty="0">
                <a:latin typeface="+mn-ea"/>
              </a:rPr>
              <a:t>Block</a:t>
            </a:r>
            <a:r>
              <a:rPr lang="zh-CN" altLang="en-US" dirty="0">
                <a:latin typeface="+mn-ea"/>
              </a:rPr>
              <a:t>的</a:t>
            </a:r>
            <a:r>
              <a:rPr lang="en-US" altLang="zh-CN" dirty="0">
                <a:latin typeface="+mn-ea"/>
              </a:rPr>
              <a:t>hash</a:t>
            </a:r>
            <a:r>
              <a:rPr lang="zh-CN" altLang="en-US" dirty="0">
                <a:latin typeface="+mn-ea"/>
              </a:rPr>
              <a:t>链结构</a:t>
            </a:r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14" y="1755628"/>
            <a:ext cx="8081056" cy="4327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5" name="组 32"/>
          <p:cNvGrpSpPr/>
          <p:nvPr/>
        </p:nvGrpSpPr>
        <p:grpSpPr>
          <a:xfrm>
            <a:off x="8379770" y="2071614"/>
            <a:ext cx="3314700" cy="2039820"/>
            <a:chOff x="886691" y="1746008"/>
            <a:chExt cx="2919647" cy="1350227"/>
          </a:xfrm>
        </p:grpSpPr>
        <p:sp>
          <p:nvSpPr>
            <p:cNvPr id="46" name="矩形 45"/>
            <p:cNvSpPr/>
            <p:nvPr/>
          </p:nvSpPr>
          <p:spPr>
            <a:xfrm>
              <a:off x="886691" y="2179459"/>
              <a:ext cx="2919647" cy="91677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indent="-171450" defTabSz="685681">
                <a:lnSpc>
                  <a:spcPct val="150000"/>
                </a:lnSpc>
                <a:buFont typeface="Wingdings" panose="05000000000000000000" pitchFamily="2" charset="2"/>
                <a:buChar char="l"/>
                <a:defRPr/>
              </a:pPr>
              <a:r>
                <a:rPr lang="en-US" altLang="zh-CN" sz="14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Block</a:t>
              </a:r>
              <a:r>
                <a:rPr lang="zh-CN" altLang="en-US" sz="14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中包含上一个</a:t>
              </a:r>
              <a:r>
                <a:rPr lang="en-US" altLang="zh-CN" sz="14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block</a:t>
              </a:r>
              <a:r>
                <a:rPr lang="zh-CN" altLang="en-US" sz="14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的</a:t>
              </a:r>
              <a:r>
                <a:rPr lang="en-US" altLang="zh-CN" sz="14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hash</a:t>
              </a:r>
              <a:r>
                <a:rPr lang="zh-CN" altLang="en-US" sz="14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，将整个账本串成一个单链。</a:t>
              </a:r>
              <a:endParaRPr lang="en-US" altLang="zh-CN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endParaRPr>
            </a:p>
            <a:p>
              <a:pPr lvl="0" indent="-171450" defTabSz="685681">
                <a:lnSpc>
                  <a:spcPct val="150000"/>
                </a:lnSpc>
                <a:buFont typeface="Wingdings" panose="05000000000000000000" pitchFamily="2" charset="2"/>
                <a:buChar char="l"/>
                <a:defRPr/>
              </a:pPr>
              <a:r>
                <a:rPr lang="en-US" altLang="zh-CN" sz="14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Block</a:t>
              </a:r>
              <a:r>
                <a:rPr lang="zh-CN" altLang="en-US" sz="14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中通过</a:t>
              </a:r>
              <a:r>
                <a:rPr lang="en-US" altLang="zh-CN" sz="1400" kern="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merkle</a:t>
              </a:r>
              <a:r>
                <a:rPr lang="en-US" altLang="zh-CN" sz="14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 tree </a:t>
              </a:r>
              <a:r>
                <a:rPr lang="zh-CN" altLang="en-US" sz="14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确保交易不被篡改。</a:t>
              </a:r>
              <a:endParaRPr lang="en-US" altLang="zh-CN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56" name="文本框 8"/>
            <p:cNvSpPr txBox="1"/>
            <p:nvPr/>
          </p:nvSpPr>
          <p:spPr>
            <a:xfrm>
              <a:off x="886691" y="1746008"/>
              <a:ext cx="2919647" cy="300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2000" b="1" dirty="0" smtClean="0">
                  <a:solidFill>
                    <a:schemeClr val="accent1"/>
                  </a:solidFill>
                  <a:latin typeface="+mn-ea"/>
                </a:rPr>
                <a:t>Block</a:t>
              </a:r>
              <a:r>
                <a:rPr lang="zh-CN" altLang="en-US" sz="2000" b="1" dirty="0" smtClean="0">
                  <a:solidFill>
                    <a:schemeClr val="accent1"/>
                  </a:solidFill>
                  <a:latin typeface="+mn-ea"/>
                </a:rPr>
                <a:t>的</a:t>
              </a:r>
              <a:r>
                <a:rPr lang="en-US" altLang="zh-CN" sz="2000" b="1" dirty="0" smtClean="0">
                  <a:solidFill>
                    <a:schemeClr val="accent1"/>
                  </a:solidFill>
                  <a:latin typeface="+mn-ea"/>
                </a:rPr>
                <a:t>hash</a:t>
              </a:r>
              <a:r>
                <a:rPr lang="zh-CN" altLang="en-US" sz="2000" b="1" dirty="0" smtClean="0">
                  <a:solidFill>
                    <a:schemeClr val="accent1"/>
                  </a:solidFill>
                  <a:latin typeface="+mn-ea"/>
                </a:rPr>
                <a:t>链结构</a:t>
              </a:r>
              <a:endParaRPr lang="zh-CN" altLang="en-US" sz="2000" b="1" dirty="0">
                <a:solidFill>
                  <a:schemeClr val="accent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950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964654" y="628386"/>
            <a:ext cx="7627145" cy="4801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kern="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区块链</a:t>
            </a:r>
            <a:r>
              <a:rPr lang="en-US" altLang="zh-CN" kern="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1.0</a:t>
            </a:r>
            <a:r>
              <a:rPr lang="zh-CN" altLang="en-US" kern="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运行</a:t>
            </a:r>
            <a:r>
              <a:rPr lang="zh-CN" altLang="en-US" kern="0" dirty="0" smtClean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机制</a:t>
            </a:r>
            <a:r>
              <a:rPr lang="en-US" altLang="zh-CN" kern="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——</a:t>
            </a:r>
            <a:r>
              <a:rPr lang="en-US" altLang="zh-CN" dirty="0" smtClean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Block </a:t>
            </a:r>
            <a:r>
              <a:rPr lang="zh-CN" altLang="en-US" dirty="0" smtClean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数据结构</a:t>
            </a:r>
            <a:endParaRPr lang="zh-CN" altLang="en-US" dirty="0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grpSp>
        <p:nvGrpSpPr>
          <p:cNvPr id="8" name="组 32"/>
          <p:cNvGrpSpPr/>
          <p:nvPr/>
        </p:nvGrpSpPr>
        <p:grpSpPr>
          <a:xfrm>
            <a:off x="7557175" y="1832502"/>
            <a:ext cx="3796625" cy="3376831"/>
            <a:chOff x="886691" y="1746008"/>
            <a:chExt cx="2919647" cy="2093456"/>
          </a:xfrm>
        </p:grpSpPr>
        <p:sp>
          <p:nvSpPr>
            <p:cNvPr id="9" name="矩形 8"/>
            <p:cNvSpPr/>
            <p:nvPr/>
          </p:nvSpPr>
          <p:spPr>
            <a:xfrm>
              <a:off x="886691" y="2179459"/>
              <a:ext cx="2919647" cy="166000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1450" defTabSz="685681">
                <a:lnSpc>
                  <a:spcPct val="150000"/>
                </a:lnSpc>
                <a:buFont typeface="Wingdings" panose="05000000000000000000" pitchFamily="2" charset="2"/>
                <a:buChar char="l"/>
                <a:defRPr/>
              </a:pPr>
              <a:r>
                <a:rPr lang="en-US" altLang="zh-CN" sz="1400" kern="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PreHash</a:t>
              </a:r>
              <a:r>
                <a:rPr lang="zh-CN" altLang="en-US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，</a:t>
              </a:r>
              <a:r>
                <a:rPr lang="en-US" altLang="zh-CN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Header</a:t>
              </a:r>
              <a:r>
                <a:rPr lang="zh-CN" altLang="en-US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引入上一个</a:t>
              </a:r>
              <a:r>
                <a:rPr lang="en-US" altLang="zh-CN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block</a:t>
              </a:r>
              <a:r>
                <a:rPr lang="zh-CN" altLang="en-US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的</a:t>
              </a:r>
              <a:r>
                <a:rPr lang="en-US" altLang="zh-CN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hash</a:t>
              </a:r>
              <a:r>
                <a:rPr lang="zh-CN" altLang="en-US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值，这样形成一个链式结构。</a:t>
              </a:r>
              <a:endParaRPr lang="en-US" altLang="zh-CN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endParaRPr>
            </a:p>
            <a:p>
              <a:pPr indent="-171450" defTabSz="685681">
                <a:lnSpc>
                  <a:spcPct val="150000"/>
                </a:lnSpc>
                <a:buFont typeface="Wingdings" panose="05000000000000000000" pitchFamily="2" charset="2"/>
                <a:buChar char="l"/>
                <a:defRPr/>
              </a:pPr>
              <a:r>
                <a:rPr lang="en-US" altLang="zh-CN" sz="1400" kern="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HashmerkleRoot</a:t>
              </a:r>
              <a:r>
                <a:rPr lang="zh-CN" altLang="en-US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，所有建议计算默克尔</a:t>
              </a:r>
              <a:r>
                <a:rPr lang="en-US" altLang="zh-CN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tree</a:t>
              </a:r>
              <a:r>
                <a:rPr lang="zh-CN" altLang="en-US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得到一个跟节点</a:t>
              </a:r>
              <a:r>
                <a:rPr lang="en-US" altLang="zh-CN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hash</a:t>
              </a:r>
              <a:r>
                <a:rPr lang="zh-CN" altLang="en-US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值，用来保证</a:t>
              </a:r>
              <a:r>
                <a:rPr lang="en-US" altLang="zh-CN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block</a:t>
              </a:r>
              <a:r>
                <a:rPr lang="zh-CN" altLang="en-US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中的交易不能被篡改。</a:t>
              </a:r>
              <a:endParaRPr lang="en-US" altLang="zh-CN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endParaRPr>
            </a:p>
            <a:p>
              <a:pPr indent="-171450" defTabSz="685681">
                <a:lnSpc>
                  <a:spcPct val="150000"/>
                </a:lnSpc>
                <a:buFont typeface="Wingdings" panose="05000000000000000000" pitchFamily="2" charset="2"/>
                <a:buChar char="l"/>
                <a:defRPr/>
              </a:pPr>
              <a:r>
                <a:rPr lang="en-US" altLang="zh-CN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Hash</a:t>
              </a:r>
              <a:r>
                <a:rPr lang="zh-CN" altLang="en-US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，</a:t>
              </a:r>
              <a:r>
                <a:rPr lang="en-US" altLang="zh-CN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block</a:t>
              </a:r>
              <a:r>
                <a:rPr lang="zh-CN" altLang="en-US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的</a:t>
              </a:r>
              <a:r>
                <a:rPr lang="en-US" altLang="zh-CN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hash</a:t>
              </a:r>
              <a:r>
                <a:rPr lang="zh-CN" altLang="en-US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值，</a:t>
              </a:r>
              <a:endParaRPr lang="en-US" altLang="zh-CN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endParaRPr>
            </a:p>
            <a:p>
              <a:pPr indent="-171450" defTabSz="685681">
                <a:lnSpc>
                  <a:spcPct val="150000"/>
                </a:lnSpc>
                <a:buFont typeface="Wingdings" panose="05000000000000000000" pitchFamily="2" charset="2"/>
                <a:buChar char="l"/>
                <a:defRPr/>
              </a:pPr>
              <a:r>
                <a:rPr lang="en-US" altLang="zh-CN" sz="1400" kern="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TxHash</a:t>
              </a:r>
              <a:r>
                <a:rPr lang="zh-CN" altLang="en-US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，交易的</a:t>
              </a:r>
              <a:r>
                <a:rPr lang="en-US" altLang="zh-CN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hash</a:t>
              </a:r>
              <a:r>
                <a:rPr lang="zh-CN" altLang="en-US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值。</a:t>
              </a:r>
              <a:endParaRPr lang="en-US" altLang="zh-CN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endParaRPr>
            </a:p>
            <a:p>
              <a:pPr indent="-171450" defTabSz="685681">
                <a:lnSpc>
                  <a:spcPct val="150000"/>
                </a:lnSpc>
                <a:buFont typeface="Wingdings" panose="05000000000000000000" pitchFamily="2" charset="2"/>
                <a:buChar char="l"/>
                <a:defRPr/>
              </a:pPr>
              <a:r>
                <a:rPr lang="en-US" altLang="zh-CN" sz="1400" kern="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PreTxHash</a:t>
              </a:r>
              <a:r>
                <a:rPr lang="zh-CN" altLang="en-US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，已生成的交易</a:t>
              </a:r>
              <a:r>
                <a:rPr lang="en-US" altLang="zh-CN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hash</a:t>
              </a:r>
              <a:r>
                <a:rPr lang="zh-CN" altLang="en-US" sz="14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值</a:t>
              </a:r>
              <a:endParaRPr lang="en-US" altLang="zh-CN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10" name="文本框 8"/>
            <p:cNvSpPr txBox="1"/>
            <p:nvPr/>
          </p:nvSpPr>
          <p:spPr>
            <a:xfrm>
              <a:off x="886691" y="1746008"/>
              <a:ext cx="2919647" cy="281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2000" b="1" dirty="0" smtClean="0">
                  <a:solidFill>
                    <a:schemeClr val="accent1"/>
                  </a:solidFill>
                  <a:latin typeface="+mn-ea"/>
                </a:rPr>
                <a:t>Block</a:t>
              </a:r>
              <a:r>
                <a:rPr lang="zh-CN" altLang="en-US" sz="2000" b="1" dirty="0" smtClean="0">
                  <a:solidFill>
                    <a:schemeClr val="accent1"/>
                  </a:solidFill>
                  <a:latin typeface="+mn-ea"/>
                </a:rPr>
                <a:t>中的</a:t>
              </a:r>
              <a:r>
                <a:rPr lang="en-US" altLang="zh-CN" sz="2000" b="1" dirty="0" smtClean="0">
                  <a:solidFill>
                    <a:schemeClr val="accent1"/>
                  </a:solidFill>
                  <a:latin typeface="+mn-ea"/>
                </a:rPr>
                <a:t>hash</a:t>
              </a:r>
              <a:r>
                <a:rPr lang="zh-CN" altLang="en-US" sz="2000" b="1" dirty="0" smtClean="0">
                  <a:solidFill>
                    <a:schemeClr val="accent1"/>
                  </a:solidFill>
                  <a:latin typeface="+mn-ea"/>
                </a:rPr>
                <a:t>值</a:t>
              </a:r>
              <a:endParaRPr lang="zh-CN" altLang="en-US" sz="2000" b="1" dirty="0">
                <a:solidFill>
                  <a:schemeClr val="accent1"/>
                </a:solidFill>
                <a:latin typeface="+mn-ea"/>
              </a:endParaRPr>
            </a:p>
          </p:txBody>
        </p:sp>
      </p:grp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04" y="1632241"/>
            <a:ext cx="6807995" cy="4864323"/>
          </a:xfrm>
          <a:prstGeom prst="rect">
            <a:avLst/>
          </a:prstGeom>
          <a:noFill/>
          <a:ln w="952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38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964654" y="628386"/>
            <a:ext cx="7817645" cy="867930"/>
          </a:xfrm>
          <a:prstGeom prst="rect">
            <a:avLst/>
          </a:prstGeom>
        </p:spPr>
        <p:txBody>
          <a:bodyPr/>
          <a:lstStyle/>
          <a:p>
            <a:r>
              <a:rPr lang="zh-CN" altLang="en-US" kern="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区块链</a:t>
            </a:r>
            <a:r>
              <a:rPr lang="en-US" altLang="zh-CN" kern="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1.0</a:t>
            </a:r>
            <a:r>
              <a:rPr lang="zh-CN" altLang="en-US" kern="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运行机制</a:t>
            </a:r>
            <a:r>
              <a:rPr lang="en-US" altLang="zh-CN" kern="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—— </a:t>
            </a:r>
            <a:r>
              <a:rPr lang="en-US" altLang="zh-CN" dirty="0" smtClean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Transaction</a:t>
            </a:r>
            <a:r>
              <a:rPr lang="zh-CN" altLang="en-US" dirty="0" smtClean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数据结构</a:t>
            </a:r>
            <a:endParaRPr lang="zh-CN" altLang="en-US" dirty="0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01069" y="1734989"/>
            <a:ext cx="11379200" cy="4653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681">
              <a:lnSpc>
                <a:spcPct val="130000"/>
              </a:lnSpc>
              <a:defRPr/>
            </a:pPr>
            <a:r>
              <a:rPr lang="en-US" altLang="zh-CN" sz="12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{</a:t>
            </a:r>
          </a:p>
          <a:p>
            <a:pPr lvl="0" defTabSz="685681">
              <a:lnSpc>
                <a:spcPct val="130000"/>
              </a:lnSpc>
              <a:defRPr/>
            </a:pPr>
            <a:r>
              <a:rPr lang="en-US" altLang="zh-CN" sz="12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	{</a:t>
            </a:r>
          </a:p>
          <a:p>
            <a:pPr lvl="0" defTabSz="685681">
              <a:lnSpc>
                <a:spcPct val="130000"/>
              </a:lnSpc>
              <a:defRPr/>
            </a:pPr>
            <a:r>
              <a:rPr lang="en-US" altLang="zh-CN" sz="12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	"</a:t>
            </a:r>
            <a:r>
              <a:rPr lang="en-US" altLang="zh-CN" sz="12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TxHash</a:t>
            </a:r>
            <a:r>
              <a:rPr lang="en-US" altLang="zh-CN" sz="12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": "55BF609F7C3CC037F7E91A8F41B4616B6B430F70BF528A14260720F378AEF031",</a:t>
            </a:r>
          </a:p>
          <a:p>
            <a:pPr lvl="0" defTabSz="685681">
              <a:lnSpc>
                <a:spcPct val="130000"/>
              </a:lnSpc>
              <a:defRPr/>
            </a:pPr>
            <a:r>
              <a:rPr lang="en-US" altLang="zh-CN" sz="12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	"Version": "0.0.0.6",</a:t>
            </a:r>
          </a:p>
          <a:p>
            <a:pPr lvl="0" defTabSz="685681">
              <a:lnSpc>
                <a:spcPct val="130000"/>
              </a:lnSpc>
              <a:defRPr/>
            </a:pPr>
            <a:r>
              <a:rPr lang="en-US" altLang="zh-CN" sz="12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	"</a:t>
            </a:r>
            <a:r>
              <a:rPr lang="en-US" altLang="zh-CN" sz="12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inputCount</a:t>
            </a:r>
            <a:r>
              <a:rPr lang="en-US" altLang="zh-CN" sz="12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": 1,</a:t>
            </a:r>
          </a:p>
          <a:p>
            <a:pPr lvl="0" defTabSz="685681">
              <a:lnSpc>
                <a:spcPct val="130000"/>
              </a:lnSpc>
              <a:defRPr/>
            </a:pPr>
            <a:r>
              <a:rPr lang="en-US" altLang="zh-CN" sz="12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	"</a:t>
            </a:r>
            <a:r>
              <a:rPr lang="en-US" altLang="zh-CN" sz="12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listInputs</a:t>
            </a:r>
            <a:r>
              <a:rPr lang="en-US" altLang="zh-CN" sz="12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": [{</a:t>
            </a:r>
          </a:p>
          <a:p>
            <a:pPr lvl="0" defTabSz="685681">
              <a:lnSpc>
                <a:spcPct val="130000"/>
              </a:lnSpc>
              <a:defRPr/>
            </a:pPr>
            <a:r>
              <a:rPr lang="en-US" altLang="zh-CN" sz="12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		"</a:t>
            </a:r>
            <a:r>
              <a:rPr lang="en-US" altLang="zh-CN" sz="12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PreTxHash</a:t>
            </a:r>
            <a:r>
              <a:rPr lang="en-US" altLang="zh-CN" sz="12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": "A1E933260EBE84F18C811AAC3EF9C3B146566BA1F26F3C114129006D10F859A4",</a:t>
            </a:r>
          </a:p>
          <a:p>
            <a:pPr lvl="0" defTabSz="685681">
              <a:lnSpc>
                <a:spcPct val="130000"/>
              </a:lnSpc>
              <a:defRPr/>
            </a:pPr>
            <a:r>
              <a:rPr lang="en-US" altLang="zh-CN" sz="12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		"</a:t>
            </a:r>
            <a:r>
              <a:rPr lang="en-US" altLang="zh-CN" sz="12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OutputIndex</a:t>
            </a:r>
            <a:r>
              <a:rPr lang="en-US" altLang="zh-CN" sz="12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": 0,</a:t>
            </a:r>
          </a:p>
          <a:p>
            <a:pPr lvl="0" defTabSz="685681">
              <a:lnSpc>
                <a:spcPct val="130000"/>
              </a:lnSpc>
              <a:defRPr/>
            </a:pPr>
            <a:r>
              <a:rPr lang="en-US" altLang="zh-CN" sz="12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		"</a:t>
            </a:r>
            <a:r>
              <a:rPr lang="en-US" altLang="zh-CN" sz="12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ScriptSig</a:t>
            </a:r>
            <a:r>
              <a:rPr lang="en-US" altLang="zh-CN" sz="12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": {</a:t>
            </a:r>
          </a:p>
          <a:p>
            <a:pPr lvl="0" defTabSz="685681">
              <a:lnSpc>
                <a:spcPct val="130000"/>
              </a:lnSpc>
              <a:defRPr/>
            </a:pPr>
            <a:r>
              <a:rPr lang="en-US" altLang="zh-CN" sz="12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			"Signature": "A473C175C1917F46...",</a:t>
            </a:r>
          </a:p>
          <a:p>
            <a:pPr lvl="0" defTabSz="685681">
              <a:lnSpc>
                <a:spcPct val="130000"/>
              </a:lnSpc>
              <a:defRPr/>
            </a:pPr>
            <a:r>
              <a:rPr lang="en-US" altLang="zh-CN" sz="12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			"</a:t>
            </a:r>
            <a:r>
              <a:rPr lang="en-US" altLang="zh-CN" sz="12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PubKey</a:t>
            </a:r>
            <a:r>
              <a:rPr lang="en-US" altLang="zh-CN" sz="12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": "-----BEGIN RSA PUBLIC KEY...--END RSA PUBLIC KEY-----\r\n"</a:t>
            </a:r>
          </a:p>
          <a:p>
            <a:pPr lvl="0" defTabSz="685681">
              <a:lnSpc>
                <a:spcPct val="130000"/>
              </a:lnSpc>
              <a:defRPr/>
            </a:pPr>
            <a:r>
              <a:rPr lang="en-US" altLang="zh-CN" sz="12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		}</a:t>
            </a:r>
          </a:p>
          <a:p>
            <a:pPr lvl="0" defTabSz="685681">
              <a:lnSpc>
                <a:spcPct val="130000"/>
              </a:lnSpc>
              <a:defRPr/>
            </a:pPr>
            <a:r>
              <a:rPr lang="en-US" altLang="zh-CN" sz="12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	}],</a:t>
            </a:r>
          </a:p>
          <a:p>
            <a:pPr lvl="0" defTabSz="685681">
              <a:lnSpc>
                <a:spcPct val="130000"/>
              </a:lnSpc>
              <a:defRPr/>
            </a:pPr>
            <a:r>
              <a:rPr lang="en-US" altLang="zh-CN" sz="12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	"</a:t>
            </a:r>
            <a:r>
              <a:rPr lang="en-US" altLang="zh-CN" sz="12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outputCount</a:t>
            </a:r>
            <a:r>
              <a:rPr lang="en-US" altLang="zh-CN" sz="12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": 2,</a:t>
            </a:r>
          </a:p>
          <a:p>
            <a:pPr lvl="0" defTabSz="685681">
              <a:lnSpc>
                <a:spcPct val="130000"/>
              </a:lnSpc>
              <a:defRPr/>
            </a:pPr>
            <a:r>
              <a:rPr lang="en-US" altLang="zh-CN" sz="12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	"</a:t>
            </a:r>
            <a:r>
              <a:rPr lang="en-US" altLang="zh-CN" sz="12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listOutputs</a:t>
            </a:r>
            <a:r>
              <a:rPr lang="en-US" altLang="zh-CN" sz="12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": [{</a:t>
            </a:r>
          </a:p>
          <a:p>
            <a:pPr lvl="0" defTabSz="685681">
              <a:lnSpc>
                <a:spcPct val="130000"/>
              </a:lnSpc>
              <a:defRPr/>
            </a:pPr>
            <a:r>
              <a:rPr lang="en-US" altLang="zh-CN" sz="12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		"value": 1.0,</a:t>
            </a:r>
          </a:p>
          <a:p>
            <a:pPr lvl="0" defTabSz="685681">
              <a:lnSpc>
                <a:spcPct val="130000"/>
              </a:lnSpc>
              <a:defRPr/>
            </a:pPr>
            <a:r>
              <a:rPr lang="en-US" altLang="zh-CN" sz="12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		"</a:t>
            </a:r>
            <a:r>
              <a:rPr lang="en-US" altLang="zh-CN" sz="12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scriptPubKey</a:t>
            </a:r>
            <a:r>
              <a:rPr lang="en-US" altLang="zh-CN" sz="12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": "OP_DUP OP_HASH160 4F54AC9D55552C633360FEA08A4322EED29138E8025D582F9F6F58E5905FD63B OP_EQUALVERIFY OP_CHECKSIG"</a:t>
            </a:r>
          </a:p>
          <a:p>
            <a:pPr lvl="0" defTabSz="685681">
              <a:lnSpc>
                <a:spcPct val="130000"/>
              </a:lnSpc>
              <a:defRPr/>
            </a:pPr>
            <a:r>
              <a:rPr lang="en-US" altLang="zh-CN" sz="12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	</a:t>
            </a:r>
            <a:r>
              <a:rPr lang="en-US" altLang="zh-CN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}]</a:t>
            </a:r>
          </a:p>
          <a:p>
            <a:pPr lvl="0" defTabSz="685681">
              <a:lnSpc>
                <a:spcPct val="130000"/>
              </a:lnSpc>
              <a:defRPr/>
            </a:pPr>
            <a:r>
              <a:rPr lang="en-US" altLang="zh-CN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}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426" y="1981200"/>
            <a:ext cx="4255077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683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46100" y="1968500"/>
            <a:ext cx="6273800" cy="373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964654" y="628386"/>
            <a:ext cx="8376446" cy="802271"/>
          </a:xfrm>
          <a:prstGeom prst="rect">
            <a:avLst/>
          </a:prstGeom>
        </p:spPr>
        <p:txBody>
          <a:bodyPr/>
          <a:lstStyle/>
          <a:p>
            <a:r>
              <a:rPr lang="zh-CN" altLang="en-US" kern="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区块链</a:t>
            </a:r>
            <a:r>
              <a:rPr lang="en-US" altLang="zh-CN" kern="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1.0</a:t>
            </a:r>
            <a:r>
              <a:rPr lang="zh-CN" altLang="en-US" kern="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运行机制</a:t>
            </a:r>
            <a:r>
              <a:rPr lang="en-US" altLang="zh-CN" kern="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—— </a:t>
            </a:r>
            <a:r>
              <a:rPr lang="en-US" altLang="zh-CN" dirty="0" smtClean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UTXO</a:t>
            </a:r>
          </a:p>
          <a:p>
            <a:r>
              <a:rPr lang="en-US" altLang="zh-CN" sz="1400" b="0" dirty="0">
                <a:latin typeface="+mn-ea"/>
                <a:sym typeface="Calibri" panose="020F0502020204030204" pitchFamily="34" charset="0"/>
              </a:rPr>
              <a:t>Unspent Transaction </a:t>
            </a:r>
            <a:r>
              <a:rPr lang="en-US" altLang="zh-CN" sz="1400" b="0" dirty="0" smtClean="0">
                <a:latin typeface="+mn-ea"/>
                <a:sym typeface="Calibri" panose="020F0502020204030204" pitchFamily="34" charset="0"/>
              </a:rPr>
              <a:t>Output</a:t>
            </a:r>
            <a:r>
              <a:rPr lang="en-US" altLang="zh-CN" sz="1400" b="0" dirty="0" smtClean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 </a:t>
            </a:r>
            <a:endParaRPr lang="en-US" altLang="zh-CN" sz="1400" b="0" dirty="0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907" y="2874180"/>
            <a:ext cx="1635347" cy="1066004"/>
          </a:xfrm>
          <a:prstGeom prst="rect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0000" endA="295" endPos="92000" dist="1016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254" y="2870460"/>
            <a:ext cx="1531650" cy="1069724"/>
          </a:xfrm>
          <a:prstGeom prst="rect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0000" endA="295" endPos="92000" dist="1016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29307" y="2200128"/>
            <a:ext cx="4216904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UTXO Pool </a:t>
            </a:r>
            <a:r>
              <a:rPr lang="zh-CN" altLang="en-US" sz="24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zh-CN" sz="24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Key — Value</a:t>
            </a:r>
            <a:r>
              <a:rPr lang="zh-CN" altLang="en-US" sz="24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  <a:endParaRPr lang="zh-CN" altLang="en-US" sz="2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6" name="直接连接符 5"/>
          <p:cNvCxnSpPr>
            <a:stCxn id="6149" idx="3"/>
            <a:endCxn id="1027" idx="1"/>
          </p:cNvCxnSpPr>
          <p:nvPr/>
        </p:nvCxnSpPr>
        <p:spPr>
          <a:xfrm flipV="1">
            <a:off x="3066254" y="3405322"/>
            <a:ext cx="1143000" cy="18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3066254" y="4561022"/>
            <a:ext cx="1143000" cy="1860"/>
          </a:xfrm>
          <a:prstGeom prst="line">
            <a:avLst/>
          </a:prstGeom>
          <a:ln>
            <a:solidFill>
              <a:schemeClr val="bg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 32"/>
          <p:cNvGrpSpPr/>
          <p:nvPr/>
        </p:nvGrpSpPr>
        <p:grpSpPr>
          <a:xfrm>
            <a:off x="7150774" y="1848229"/>
            <a:ext cx="3923625" cy="4346328"/>
            <a:chOff x="886690" y="1746007"/>
            <a:chExt cx="3017312" cy="2694491"/>
          </a:xfrm>
        </p:grpSpPr>
        <p:sp>
          <p:nvSpPr>
            <p:cNvPr id="16" name="矩形 15"/>
            <p:cNvSpPr/>
            <p:nvPr/>
          </p:nvSpPr>
          <p:spPr>
            <a:xfrm>
              <a:off x="886691" y="2179459"/>
              <a:ext cx="2919647" cy="226103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1450" defTabSz="685681">
                <a:lnSpc>
                  <a:spcPct val="150000"/>
                </a:lnSpc>
                <a:buFont typeface="Wingdings" panose="05000000000000000000" pitchFamily="2" charset="2"/>
                <a:buChar char="l"/>
                <a:defRPr/>
              </a:pPr>
              <a:r>
                <a:rPr lang="en-US" altLang="zh-CN" sz="14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UTXO </a:t>
              </a:r>
              <a:r>
                <a:rPr lang="zh-CN" altLang="en-US" sz="14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就是未消费的交易的输出，通过交易的</a:t>
              </a:r>
              <a:r>
                <a:rPr lang="en-US" altLang="zh-CN" sz="14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hash</a:t>
              </a:r>
              <a:r>
                <a:rPr lang="zh-CN" altLang="en-US" sz="14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值和</a:t>
              </a:r>
              <a:r>
                <a:rPr lang="en-US" altLang="zh-CN" sz="14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output </a:t>
              </a:r>
              <a:r>
                <a:rPr lang="zh-CN" altLang="en-US" sz="14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索引就可以唯一确定。</a:t>
              </a:r>
              <a:endParaRPr lang="en-US" altLang="zh-CN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endParaRPr>
            </a:p>
            <a:p>
              <a:pPr indent="-171450" defTabSz="685681">
                <a:lnSpc>
                  <a:spcPct val="150000"/>
                </a:lnSpc>
                <a:buFont typeface="Wingdings" panose="05000000000000000000" pitchFamily="2" charset="2"/>
                <a:buChar char="l"/>
                <a:defRPr/>
              </a:pPr>
              <a:r>
                <a:rPr lang="en-US" altLang="zh-CN" sz="14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UTXO Pool </a:t>
              </a:r>
              <a:r>
                <a:rPr lang="zh-CN" altLang="en-US" sz="14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未花费交易输出表，一个</a:t>
              </a:r>
              <a:r>
                <a:rPr lang="en-US" altLang="zh-CN" sz="14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Key-Value</a:t>
              </a:r>
              <a:r>
                <a:rPr lang="zh-CN" altLang="en-US" sz="14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型的数据结构，遍历所有</a:t>
              </a:r>
              <a:r>
                <a:rPr lang="en-US" altLang="zh-CN" sz="14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block</a:t>
              </a:r>
              <a:r>
                <a:rPr lang="zh-CN" altLang="en-US" sz="14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加入</a:t>
              </a:r>
              <a:r>
                <a:rPr lang="zh-CN" altLang="en-US" sz="14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所有交易的</a:t>
              </a:r>
              <a:r>
                <a:rPr lang="zh-CN" altLang="en-US" sz="14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输出</a:t>
              </a:r>
              <a:r>
                <a:rPr lang="zh-CN" altLang="en-US" sz="14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，</a:t>
              </a:r>
              <a:r>
                <a:rPr lang="zh-CN" altLang="en-US" sz="14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移除</a:t>
              </a:r>
              <a:r>
                <a:rPr lang="zh-CN" altLang="en-US" sz="14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交易</a:t>
              </a:r>
              <a:r>
                <a:rPr lang="zh-CN" altLang="en-US" sz="14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输</a:t>
              </a:r>
              <a:r>
                <a:rPr lang="zh-CN" altLang="en-US" sz="14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入，这样剩下的就是没有消费的交易输出。</a:t>
              </a:r>
              <a:endParaRPr lang="en-US" altLang="zh-CN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endParaRPr>
            </a:p>
            <a:p>
              <a:pPr indent="-171450" defTabSz="685681">
                <a:lnSpc>
                  <a:spcPct val="15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在验证一笔交易是否有效时首先验证交易的</a:t>
              </a:r>
              <a:r>
                <a:rPr lang="en-US" altLang="zh-CN" sz="14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input</a:t>
              </a:r>
              <a:r>
                <a:rPr lang="zh-CN" altLang="en-US" sz="14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是否在</a:t>
              </a:r>
              <a:r>
                <a:rPr lang="en-US" altLang="zh-CN" sz="14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UTXO Pool</a:t>
              </a:r>
              <a:r>
                <a:rPr lang="zh-CN" altLang="en-US" sz="14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中，规避双花问题。</a:t>
              </a:r>
              <a:endParaRPr lang="en-US" altLang="zh-CN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endParaRPr>
            </a:p>
            <a:p>
              <a:pPr indent="-171450" defTabSz="685681">
                <a:lnSpc>
                  <a:spcPct val="15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本</a:t>
              </a:r>
              <a:r>
                <a:rPr lang="zh-CN" altLang="en-US" sz="14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无账户的概念，但是通过遍历</a:t>
              </a:r>
              <a:r>
                <a:rPr lang="en-US" altLang="zh-CN" sz="14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UTXO Pool</a:t>
              </a:r>
              <a:r>
                <a:rPr lang="zh-CN" altLang="en-US" sz="14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可以找出有你公钥的</a:t>
              </a:r>
              <a:r>
                <a:rPr lang="en-US" altLang="zh-CN" sz="14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output</a:t>
              </a:r>
              <a:r>
                <a:rPr lang="zh-CN" altLang="en-US" sz="14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，从而算出你的</a:t>
              </a:r>
              <a:r>
                <a:rPr lang="en-US" altLang="zh-CN" sz="14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balance</a:t>
              </a:r>
              <a:r>
                <a:rPr lang="zh-CN" altLang="en-US" sz="14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。</a:t>
              </a:r>
              <a:endParaRPr lang="en-US" altLang="zh-CN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17" name="文本框 8"/>
            <p:cNvSpPr txBox="1"/>
            <p:nvPr/>
          </p:nvSpPr>
          <p:spPr>
            <a:xfrm>
              <a:off x="886690" y="1746007"/>
              <a:ext cx="3017312" cy="305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2000" b="1" dirty="0" smtClean="0">
                  <a:solidFill>
                    <a:schemeClr val="accent1"/>
                  </a:solidFill>
                  <a:latin typeface="+mn-ea"/>
                  <a:sym typeface="Calibri" panose="020F0502020204030204" pitchFamily="34" charset="0"/>
                </a:rPr>
                <a:t>UTXO</a:t>
              </a:r>
              <a:r>
                <a:rPr lang="zh-CN" altLang="en-US" sz="2000" b="1" dirty="0" smtClean="0">
                  <a:solidFill>
                    <a:schemeClr val="accent1"/>
                  </a:solidFill>
                  <a:latin typeface="+mn-ea"/>
                  <a:sym typeface="Calibri" panose="020F0502020204030204" pitchFamily="34" charset="0"/>
                </a:rPr>
                <a:t>不一样的账户模型</a:t>
              </a:r>
              <a:endParaRPr lang="zh-CN" altLang="en-US" sz="2000" b="1" dirty="0">
                <a:solidFill>
                  <a:schemeClr val="accent1"/>
                </a:solidFill>
                <a:latin typeface="+mn-ea"/>
                <a:sym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106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964654" y="628386"/>
            <a:ext cx="8376446" cy="802271"/>
          </a:xfrm>
          <a:prstGeom prst="rect">
            <a:avLst/>
          </a:prstGeom>
        </p:spPr>
        <p:txBody>
          <a:bodyPr/>
          <a:lstStyle/>
          <a:p>
            <a:r>
              <a:rPr lang="zh-CN" altLang="en-US" kern="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区块链</a:t>
            </a:r>
            <a:r>
              <a:rPr lang="en-US" altLang="zh-CN" kern="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1.0</a:t>
            </a:r>
            <a:r>
              <a:rPr lang="zh-CN" altLang="en-US" kern="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运行机制</a:t>
            </a:r>
            <a:r>
              <a:rPr lang="en-US" altLang="zh-CN" kern="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—— </a:t>
            </a:r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P2SH</a:t>
            </a:r>
            <a:endParaRPr lang="en-US" altLang="zh-CN" dirty="0" smtClean="0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r>
              <a:rPr lang="en-US" altLang="zh-CN" sz="1400" b="0" dirty="0" smtClean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Pay to script hash</a:t>
            </a:r>
            <a:endParaRPr lang="en-US" altLang="zh-CN" sz="1400" b="0" dirty="0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838462" y="1765570"/>
            <a:ext cx="697482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171450" defTabSz="68568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OP_DUP</a:t>
            </a:r>
            <a:r>
              <a:rPr lang="en-US" altLang="zh-CN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 </a:t>
            </a:r>
            <a:r>
              <a:rPr lang="en-US" altLang="zh-CN" sz="1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OP_HASH160</a:t>
            </a:r>
            <a:r>
              <a:rPr lang="en-US" altLang="zh-CN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 </a:t>
            </a:r>
            <a:r>
              <a:rPr lang="en-US" altLang="zh-CN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4F54AC9D55552C633360FEA08A4322EED29138E8025D582F9F6F58E5905FD63 </a:t>
            </a:r>
            <a:r>
              <a:rPr lang="en-US" altLang="zh-CN" sz="1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OP_EQUALVERIFY</a:t>
            </a:r>
            <a:r>
              <a:rPr lang="en-US" altLang="zh-CN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 </a:t>
            </a:r>
            <a:r>
              <a:rPr lang="en-US" altLang="zh-CN" sz="1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OP_CHECKSIG</a:t>
            </a:r>
          </a:p>
          <a:p>
            <a:pPr indent="-171450" defTabSz="68568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OP_2</a:t>
            </a:r>
            <a:r>
              <a:rPr lang="en-US" altLang="zh-CN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 </a:t>
            </a:r>
            <a:r>
              <a:rPr lang="en-US" altLang="zh-CN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01314092DF4A3BDBA944E458CED99ED34A88ED4F0B9F179A5AEFC62017BB99</a:t>
            </a:r>
            <a:endParaRPr lang="en-US" altLang="zh-CN" sz="1400" kern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  <a:p>
            <a:pPr defTabSz="685681">
              <a:lnSpc>
                <a:spcPct val="150000"/>
              </a:lnSpc>
              <a:defRPr/>
            </a:pPr>
            <a:r>
              <a:rPr lang="en-US" altLang="zh-CN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69C79662330838155EF3474300908FAC9F14D912AF52F5863E5143B551F5D869 4F54AC9D55552C633360FEA08A4322EED29138E8025D582F9F6F58E5905FD63 </a:t>
            </a:r>
            <a:r>
              <a:rPr lang="en-US" altLang="zh-CN" sz="1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OP_3</a:t>
            </a:r>
            <a:r>
              <a:rPr lang="en-US" altLang="zh-CN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 </a:t>
            </a:r>
            <a:r>
              <a:rPr lang="en-US" altLang="zh-CN" sz="1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OP_CHECKMULTISIG</a:t>
            </a:r>
            <a:endParaRPr lang="zh-CN" altLang="en-US" sz="1400" b="1" kern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  <p:grpSp>
        <p:nvGrpSpPr>
          <p:cNvPr id="6146" name="组合 6145"/>
          <p:cNvGrpSpPr/>
          <p:nvPr/>
        </p:nvGrpSpPr>
        <p:grpSpPr>
          <a:xfrm>
            <a:off x="838464" y="5570498"/>
            <a:ext cx="6974819" cy="462002"/>
            <a:chOff x="838464" y="6141998"/>
            <a:chExt cx="6974819" cy="462002"/>
          </a:xfrm>
        </p:grpSpPr>
        <p:sp>
          <p:nvSpPr>
            <p:cNvPr id="5" name="矩形 4"/>
            <p:cNvSpPr/>
            <p:nvPr/>
          </p:nvSpPr>
          <p:spPr>
            <a:xfrm>
              <a:off x="838464" y="6141998"/>
              <a:ext cx="6870436" cy="46200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76300" y="6216803"/>
              <a:ext cx="812800" cy="290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100" kern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&lt;sig&gt;</a:t>
              </a:r>
              <a:endParaRPr lang="zh-CN" altLang="en-US" sz="11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390650" y="6216803"/>
              <a:ext cx="1200150" cy="290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100" kern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&lt;</a:t>
              </a:r>
              <a:r>
                <a:rPr lang="en-US" altLang="zh-CN" sz="1100" kern="0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pubKey</a:t>
              </a:r>
              <a:r>
                <a:rPr lang="en-US" altLang="zh-CN" sz="1100" kern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&gt;</a:t>
              </a:r>
              <a:endParaRPr lang="zh-CN" altLang="en-US" sz="11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250279" y="6216803"/>
              <a:ext cx="1200150" cy="290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100" kern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OP_DUP</a:t>
              </a:r>
              <a:endParaRPr lang="zh-CN" altLang="en-US" sz="11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59100" y="6216803"/>
              <a:ext cx="1663700" cy="290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100" kern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OP_HASH160</a:t>
              </a:r>
              <a:endParaRPr lang="zh-CN" altLang="en-US" sz="11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994150" y="6216803"/>
              <a:ext cx="1822450" cy="290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100" kern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&lt;</a:t>
              </a:r>
              <a:r>
                <a:rPr lang="en-US" altLang="zh-CN" sz="1100" kern="0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pubKeyHash</a:t>
              </a:r>
              <a:r>
                <a:rPr lang="en-US" altLang="zh-CN" sz="1100" kern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?&gt;</a:t>
              </a:r>
              <a:endParaRPr lang="zh-CN" altLang="en-US" sz="11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252638" y="6216803"/>
              <a:ext cx="1478361" cy="290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100" kern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OP_EQUALVERIFY</a:t>
              </a:r>
              <a:endParaRPr lang="zh-CN" altLang="en-US" sz="11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532961" y="6216803"/>
              <a:ext cx="1280322" cy="290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100" kern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OP_CHECKSIG</a:t>
              </a:r>
              <a:endParaRPr lang="zh-CN" altLang="en-US" sz="11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aphicFrame>
        <p:nvGraphicFramePr>
          <p:cNvPr id="29" name="表格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014033"/>
              </p:ext>
            </p:extLst>
          </p:nvPr>
        </p:nvGraphicFramePr>
        <p:xfrm>
          <a:off x="844550" y="5260022"/>
          <a:ext cx="546100" cy="2019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6100"/>
              </a:tblGrid>
              <a:tr h="2019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&lt;sig&gt;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表格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251315"/>
              </p:ext>
            </p:extLst>
          </p:nvPr>
        </p:nvGraphicFramePr>
        <p:xfrm>
          <a:off x="1488279" y="4944745"/>
          <a:ext cx="685800" cy="5314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/>
              </a:tblGrid>
              <a:tr h="2657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&lt;</a:t>
                      </a:r>
                      <a:r>
                        <a:rPr lang="en-US" sz="1100" u="none" strike="noStrike" dirty="0" err="1" smtClean="0">
                          <a:effectLst/>
                        </a:rPr>
                        <a:t>pubKey</a:t>
                      </a:r>
                      <a:r>
                        <a:rPr lang="en-US" sz="1100" u="none" strike="noStrike" dirty="0">
                          <a:effectLst/>
                        </a:rPr>
                        <a:t>&gt;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</a:tr>
              <a:tr h="2657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&lt;sig&gt;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" name="表格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52266"/>
              </p:ext>
            </p:extLst>
          </p:nvPr>
        </p:nvGraphicFramePr>
        <p:xfrm>
          <a:off x="2278854" y="4648199"/>
          <a:ext cx="685800" cy="8280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/>
              </a:tblGrid>
              <a:tr h="2760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&lt;</a:t>
                      </a:r>
                      <a:r>
                        <a:rPr lang="en-US" sz="1100" u="none" strike="noStrike" dirty="0" err="1" smtClean="0">
                          <a:effectLst/>
                        </a:rPr>
                        <a:t>pubKey</a:t>
                      </a:r>
                      <a:r>
                        <a:rPr lang="en-US" sz="1100" u="none" strike="noStrike" dirty="0" smtClean="0">
                          <a:effectLst/>
                        </a:rPr>
                        <a:t>&gt;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</a:tr>
              <a:tr h="2760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&lt;</a:t>
                      </a:r>
                      <a:r>
                        <a:rPr lang="en-US" sz="1100" u="none" strike="noStrike" dirty="0" err="1" smtClean="0">
                          <a:effectLst/>
                        </a:rPr>
                        <a:t>pubKey</a:t>
                      </a:r>
                      <a:r>
                        <a:rPr lang="en-US" sz="1100" u="none" strike="noStrike" dirty="0">
                          <a:effectLst/>
                        </a:rPr>
                        <a:t>&gt;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</a:tr>
              <a:tr h="2760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&lt;sig&gt;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144" name="表格 61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031479"/>
              </p:ext>
            </p:extLst>
          </p:nvPr>
        </p:nvGraphicFramePr>
        <p:xfrm>
          <a:off x="3015454" y="4660901"/>
          <a:ext cx="1041400" cy="8103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1400"/>
              </a:tblGrid>
              <a:tr h="2701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&lt;</a:t>
                      </a:r>
                      <a:r>
                        <a:rPr lang="en-US" sz="1100" u="none" strike="noStrike" dirty="0" err="1" smtClean="0">
                          <a:effectLst/>
                        </a:rPr>
                        <a:t>pu</a:t>
                      </a:r>
                      <a:r>
                        <a:rPr lang="en-US" altLang="zh-CN" sz="1100" u="none" strike="noStrike" dirty="0" err="1" smtClean="0">
                          <a:effectLst/>
                        </a:rPr>
                        <a:t>b</a:t>
                      </a:r>
                      <a:r>
                        <a:rPr lang="en-US" sz="1100" u="none" strike="noStrike" dirty="0" err="1" smtClean="0">
                          <a:effectLst/>
                        </a:rPr>
                        <a:t>KeyHash</a:t>
                      </a:r>
                      <a:r>
                        <a:rPr lang="en-US" sz="1100" u="none" strike="noStrike" dirty="0">
                          <a:effectLst/>
                        </a:rPr>
                        <a:t>&gt;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</a:tr>
              <a:tr h="2701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&lt;</a:t>
                      </a:r>
                      <a:r>
                        <a:rPr lang="en-US" sz="1100" u="none" strike="noStrike" dirty="0" err="1" smtClean="0">
                          <a:effectLst/>
                        </a:rPr>
                        <a:t>pubKey</a:t>
                      </a:r>
                      <a:r>
                        <a:rPr lang="en-US" sz="1100" u="none" strike="noStrike" dirty="0">
                          <a:effectLst/>
                        </a:rPr>
                        <a:t>&gt;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</a:tr>
              <a:tr h="2701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&lt;sig&gt;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145" name="表格 6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544122"/>
              </p:ext>
            </p:extLst>
          </p:nvPr>
        </p:nvGraphicFramePr>
        <p:xfrm>
          <a:off x="5575300" y="4944745"/>
          <a:ext cx="685800" cy="5172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/>
              </a:tblGrid>
              <a:tr h="2586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&lt;</a:t>
                      </a:r>
                      <a:r>
                        <a:rPr lang="en-US" sz="1100" u="none" strike="noStrike" dirty="0" err="1" smtClean="0">
                          <a:effectLst/>
                        </a:rPr>
                        <a:t>pubKey</a:t>
                      </a:r>
                      <a:r>
                        <a:rPr lang="en-US" sz="1100" u="none" strike="noStrike" dirty="0">
                          <a:effectLst/>
                        </a:rPr>
                        <a:t>&gt;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</a:tr>
              <a:tr h="2586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&lt;sig&gt;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表格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82059"/>
              </p:ext>
            </p:extLst>
          </p:nvPr>
        </p:nvGraphicFramePr>
        <p:xfrm>
          <a:off x="4281088" y="4318001"/>
          <a:ext cx="10414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1400"/>
              </a:tblGrid>
              <a:tr h="28956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u="none" strike="noStrike" dirty="0" smtClean="0">
                          <a:effectLst/>
                        </a:rPr>
                        <a:t>&lt;</a:t>
                      </a:r>
                      <a:r>
                        <a:rPr lang="en-US" altLang="zh-CN" sz="1100" u="none" strike="noStrike" dirty="0" err="1" smtClean="0">
                          <a:effectLst/>
                        </a:rPr>
                        <a:t>pubKeyHash</a:t>
                      </a:r>
                      <a:r>
                        <a:rPr lang="en-US" altLang="zh-CN" sz="1100" u="none" strike="noStrike" dirty="0" smtClean="0">
                          <a:effectLst/>
                        </a:rPr>
                        <a:t>?&gt;</a:t>
                      </a:r>
                      <a:endParaRPr lang="en-US" altLang="zh-CN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</a:tr>
              <a:tr h="2895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&lt;</a:t>
                      </a:r>
                      <a:r>
                        <a:rPr lang="en-US" sz="1100" u="none" strike="noStrike" dirty="0" err="1" smtClean="0">
                          <a:effectLst/>
                        </a:rPr>
                        <a:t>pubKeyHash</a:t>
                      </a:r>
                      <a:r>
                        <a:rPr lang="en-US" sz="1100" u="none" strike="noStrike" dirty="0">
                          <a:effectLst/>
                        </a:rPr>
                        <a:t>&gt;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</a:tr>
              <a:tr h="2895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&lt;</a:t>
                      </a:r>
                      <a:r>
                        <a:rPr lang="en-US" sz="1100" u="none" strike="noStrike" dirty="0" err="1" smtClean="0">
                          <a:effectLst/>
                        </a:rPr>
                        <a:t>pubKey</a:t>
                      </a:r>
                      <a:r>
                        <a:rPr lang="en-US" sz="1100" u="none" strike="noStrike" dirty="0">
                          <a:effectLst/>
                        </a:rPr>
                        <a:t>&gt;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</a:tr>
              <a:tr h="2895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&lt;sig&gt;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" name="表格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795230"/>
              </p:ext>
            </p:extLst>
          </p:nvPr>
        </p:nvGraphicFramePr>
        <p:xfrm>
          <a:off x="6730999" y="5143501"/>
          <a:ext cx="546100" cy="2936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6100"/>
              </a:tblGrid>
              <a:tr h="2936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True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pSp>
        <p:nvGrpSpPr>
          <p:cNvPr id="39" name="组 32"/>
          <p:cNvGrpSpPr/>
          <p:nvPr/>
        </p:nvGrpSpPr>
        <p:grpSpPr>
          <a:xfrm>
            <a:off x="7938175" y="2062313"/>
            <a:ext cx="3796625" cy="4023161"/>
            <a:chOff x="886691" y="1746008"/>
            <a:chExt cx="2919647" cy="2494146"/>
          </a:xfrm>
        </p:grpSpPr>
        <p:sp>
          <p:nvSpPr>
            <p:cNvPr id="40" name="矩形 39"/>
            <p:cNvSpPr/>
            <p:nvPr/>
          </p:nvSpPr>
          <p:spPr>
            <a:xfrm>
              <a:off x="886691" y="2179459"/>
              <a:ext cx="2919647" cy="206069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1450" defTabSz="685681">
                <a:lnSpc>
                  <a:spcPct val="150000"/>
                </a:lnSpc>
                <a:buFont typeface="Wingdings" panose="05000000000000000000" pitchFamily="2" charset="2"/>
                <a:buChar char="l"/>
                <a:defRPr/>
              </a:pPr>
              <a:r>
                <a:rPr lang="en-US" altLang="zh-CN" sz="14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Pay to public key:</a:t>
              </a:r>
              <a:r>
                <a:rPr lang="zh-CN" altLang="en-US" sz="14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“凭借</a:t>
              </a:r>
              <a:r>
                <a:rPr lang="zh-CN" altLang="en-US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公钥</a:t>
              </a:r>
              <a:r>
                <a:rPr lang="en-US" altLang="zh-CN" sz="14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X</a:t>
              </a:r>
              <a:r>
                <a:rPr lang="zh-CN" altLang="en-US" sz="14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的所有者的签名，才可以获得这笔资金”</a:t>
              </a:r>
              <a:r>
                <a:rPr lang="en-US" altLang="zh-CN" sz="14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.</a:t>
              </a:r>
            </a:p>
            <a:p>
              <a:pPr indent="-171450" defTabSz="685681">
                <a:lnSpc>
                  <a:spcPct val="150000"/>
                </a:lnSpc>
                <a:buFont typeface="Wingdings" panose="05000000000000000000" pitchFamily="2" charset="2"/>
                <a:buChar char="l"/>
                <a:defRPr/>
              </a:pPr>
              <a:r>
                <a:rPr lang="en-US" altLang="zh-CN" sz="14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Pay to script hash: ”</a:t>
              </a:r>
              <a:r>
                <a:rPr lang="zh-CN" altLang="en-US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凭借哈希值为</a:t>
              </a:r>
              <a:r>
                <a:rPr lang="en-US" altLang="zh-CN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X</a:t>
              </a:r>
              <a:r>
                <a:rPr lang="zh-CN" altLang="en-US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的公钥，以及这个公钥所有者的签名，才可以获得这笔资金。</a:t>
              </a:r>
              <a:r>
                <a:rPr lang="en-US" altLang="zh-CN" sz="14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”</a:t>
              </a:r>
              <a:endParaRPr lang="zh-CN" alt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endParaRPr>
            </a:p>
            <a:p>
              <a:pPr indent="-171450" defTabSz="685681">
                <a:lnSpc>
                  <a:spcPct val="15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交易的</a:t>
              </a:r>
              <a:r>
                <a:rPr lang="en-US" altLang="zh-CN" sz="14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output</a:t>
              </a:r>
              <a:r>
                <a:rPr lang="zh-CN" altLang="en-US" sz="14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中的公钥变成了脚本，对于收款方可以通过写脚本实现更多的功能，比如第三方担保交易。</a:t>
              </a:r>
              <a:endParaRPr lang="en-US" altLang="zh-CN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endParaRPr>
            </a:p>
            <a:p>
              <a:pPr indent="-171450" defTabSz="685681">
                <a:lnSpc>
                  <a:spcPct val="15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基于</a:t>
              </a:r>
              <a:r>
                <a:rPr lang="zh-CN" altLang="en-US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堆栈，图灵不完备，不能循环。</a:t>
              </a:r>
              <a:endParaRPr lang="en-US" altLang="zh-CN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endParaRPr>
            </a:p>
            <a:p>
              <a:pPr indent="-171450" defTabSz="685681">
                <a:lnSpc>
                  <a:spcPct val="150000"/>
                </a:lnSpc>
                <a:buFont typeface="Wingdings" panose="05000000000000000000" pitchFamily="2" charset="2"/>
                <a:buChar char="l"/>
                <a:defRPr/>
              </a:pPr>
              <a:endParaRPr lang="en-US" altLang="zh-CN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41" name="文本框 8"/>
            <p:cNvSpPr txBox="1"/>
            <p:nvPr/>
          </p:nvSpPr>
          <p:spPr>
            <a:xfrm>
              <a:off x="886691" y="1746008"/>
              <a:ext cx="2919647" cy="3052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2000" b="1" dirty="0" smtClean="0">
                  <a:solidFill>
                    <a:schemeClr val="accent1"/>
                  </a:solidFill>
                  <a:latin typeface="+mn-ea"/>
                </a:rPr>
                <a:t>Pay to script hash</a:t>
              </a:r>
              <a:endParaRPr lang="zh-CN" altLang="en-US" sz="2000" b="1" dirty="0">
                <a:solidFill>
                  <a:schemeClr val="accent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136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考虑一下怎么用区块链</a:t>
            </a:r>
            <a:endParaRPr lang="zh-CN" altLang="en-US" dirty="0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4648200" y="3451157"/>
            <a:ext cx="5323573" cy="308995"/>
          </a:xfrm>
        </p:spPr>
        <p:txBody>
          <a:bodyPr/>
          <a:lstStyle/>
          <a:p>
            <a:pPr lvl="0"/>
            <a:r>
              <a:rPr lang="en-US" altLang="zh-CN" sz="1200" kern="0" dirty="0">
                <a:cs typeface="+mn-ea"/>
                <a:sym typeface="Calibri" panose="020F0502020204030204" pitchFamily="34" charset="0"/>
              </a:rPr>
              <a:t>Consider how to use </a:t>
            </a:r>
            <a:r>
              <a:rPr lang="en-US" altLang="zh-CN" sz="1200" kern="0" dirty="0" err="1" smtClean="0">
                <a:cs typeface="+mn-ea"/>
                <a:sym typeface="Calibri" panose="020F0502020204030204" pitchFamily="34" charset="0"/>
              </a:rPr>
              <a:t>blockchain</a:t>
            </a:r>
            <a:endParaRPr lang="zh-CN" altLang="en-US" sz="1200" kern="0" dirty="0">
              <a:cs typeface="+mn-ea"/>
              <a:sym typeface="Calibri" panose="020F0502020204030204" pitchFamily="34" charset="0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591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964654" y="628386"/>
            <a:ext cx="5430045" cy="86793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区块链作为一个只能添加的记录</a:t>
            </a:r>
            <a:endParaRPr lang="zh-CN" altLang="en-US" dirty="0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059903" y="2324100"/>
            <a:ext cx="7637125" cy="3676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45936" y="2590099"/>
            <a:ext cx="6291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zh-CN" altLang="en-US" sz="3200" kern="0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著作、专利、你的</a:t>
            </a:r>
            <a:r>
              <a:rPr lang="en-US" altLang="zh-CN" sz="3200" kern="0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idea</a:t>
            </a:r>
            <a:r>
              <a:rPr lang="zh-CN" altLang="en-US" sz="3200" kern="0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手稿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3" t="920" r="8117" b="1126"/>
          <a:stretch/>
        </p:blipFill>
        <p:spPr bwMode="auto">
          <a:xfrm>
            <a:off x="0" y="2324100"/>
            <a:ext cx="2865162" cy="3671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26970" y="3499725"/>
            <a:ext cx="5500915" cy="1606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算个</a:t>
            </a:r>
            <a:r>
              <a:rPr lang="en-US" altLang="zh-CN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hash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写到链上，根据区块的创建时间，就可以证明你什么时候就已经有这个想法了</a:t>
            </a:r>
            <a:endParaRPr lang="en-US" altLang="zh-CN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3447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964655" y="628386"/>
            <a:ext cx="5192374" cy="86793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运用脚本实现第三方担保交易</a:t>
            </a:r>
            <a:endParaRPr lang="zh-CN" altLang="en-US" dirty="0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059904" y="2324100"/>
            <a:ext cx="6160296" cy="3676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05913" y="2684337"/>
            <a:ext cx="3643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打赌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705913" y="3435103"/>
            <a:ext cx="4868277" cy="678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明天下雪，</a:t>
            </a:r>
            <a:r>
              <a:rPr lang="zh-CN" altLang="en-US" sz="3200" kern="0" noProof="0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赌</a:t>
            </a:r>
            <a:r>
              <a:rPr kumimoji="0" lang="en-US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100</a:t>
            </a: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块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10" name="Picture 2" descr="http://dc.officeplus.cn/t/33/CF843B91917E7B5BAA55EB332D39666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40"/>
          <a:stretch/>
        </p:blipFill>
        <p:spPr bwMode="auto">
          <a:xfrm>
            <a:off x="0" y="2329432"/>
            <a:ext cx="2510922" cy="367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dc.officeplus.cn/t/33/CF843B91917E7B5BAA55EB332D39666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40"/>
          <a:stretch/>
        </p:blipFill>
        <p:spPr bwMode="auto">
          <a:xfrm>
            <a:off x="9681078" y="2329432"/>
            <a:ext cx="2510922" cy="367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4431090"/>
            <a:ext cx="1015663" cy="1569660"/>
          </a:xfrm>
          <a:prstGeom prst="rect">
            <a:avLst/>
          </a:prstGeom>
          <a:noFill/>
        </p:spPr>
        <p:txBody>
          <a:bodyPr vert="horz" wrap="square" lIns="91440" tIns="45720" rIns="91440" bIns="45720">
            <a:spAutoFit/>
          </a:bodyPr>
          <a:lstStyle/>
          <a:p>
            <a:pPr algn="ctr"/>
            <a:r>
              <a:rPr lang="en-US" altLang="zh-CN" sz="96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A</a:t>
            </a:r>
            <a:endParaRPr lang="zh-CN" altLang="en-US" sz="9600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176337" y="4431090"/>
            <a:ext cx="1015663" cy="1569660"/>
          </a:xfrm>
          <a:prstGeom prst="rect">
            <a:avLst/>
          </a:prstGeom>
          <a:noFill/>
        </p:spPr>
        <p:txBody>
          <a:bodyPr vert="horz" wrap="square" lIns="91440" tIns="45720" rIns="91440" bIns="45720">
            <a:spAutoFit/>
          </a:bodyPr>
          <a:lstStyle/>
          <a:p>
            <a:pPr algn="ctr"/>
            <a:r>
              <a:rPr lang="en-US" altLang="zh-CN" sz="96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B</a:t>
            </a:r>
            <a:endParaRPr lang="zh-CN" altLang="en-US" sz="9600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507831" y="2451100"/>
            <a:ext cx="1854369" cy="1979990"/>
          </a:xfrm>
          <a:prstGeom prst="wedgeRoundRectCallout">
            <a:avLst>
              <a:gd name="adj1" fmla="val -34530"/>
              <a:gd name="adj2" fmla="val 65707"/>
              <a:gd name="adj3" fmla="val 16667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那货人品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不怎么样，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输了不给钱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怎么办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找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个中间担保人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9829799" y="2451100"/>
            <a:ext cx="1854369" cy="1979990"/>
          </a:xfrm>
          <a:prstGeom prst="wedgeRoundRectCallout">
            <a:avLst>
              <a:gd name="adj1" fmla="val 38751"/>
              <a:gd name="adj2" fmla="val 66990"/>
              <a:gd name="adj3" fmla="val 16667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我们离得十万八千里，赢了找不到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人了怎么办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担保人卷钱跑了咋办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05913" y="4431090"/>
            <a:ext cx="5196114" cy="1443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4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Value</a:t>
            </a:r>
            <a:r>
              <a:rPr lang="zh-CN" altLang="en-US" sz="14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 </a:t>
            </a:r>
            <a:r>
              <a:rPr lang="en-US" altLang="zh-CN" sz="14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100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4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Script</a:t>
            </a:r>
            <a:r>
              <a:rPr lang="zh-CN" altLang="en-US" sz="14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 </a:t>
            </a:r>
            <a:r>
              <a:rPr lang="en-US" altLang="zh-CN" sz="14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OP_2 A-</a:t>
            </a:r>
            <a:r>
              <a:rPr lang="en-US" altLang="zh-CN" sz="1400" kern="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pkHash</a:t>
            </a:r>
            <a:r>
              <a:rPr lang="en-US" altLang="zh-CN" sz="14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B-</a:t>
            </a:r>
            <a:r>
              <a:rPr lang="en-US" altLang="zh-CN" sz="1400" kern="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pkHash</a:t>
            </a:r>
            <a:r>
              <a:rPr lang="en-US" altLang="zh-CN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C-</a:t>
            </a:r>
            <a:r>
              <a:rPr lang="en-US" altLang="zh-CN" sz="1400" kern="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pkHash</a:t>
            </a:r>
            <a:r>
              <a:rPr lang="en-US" altLang="zh-CN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lang="en-US" altLang="zh-CN" sz="14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4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OP_3 OP_CHECKMULTISIG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721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再往前走半步</a:t>
            </a:r>
            <a:r>
              <a:rPr lang="en-US" altLang="zh-CN" dirty="0" smtClean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--</a:t>
            </a:r>
            <a:r>
              <a:rPr lang="zh-CN" altLang="en-US" dirty="0" smtClean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智能合约</a:t>
            </a:r>
            <a:endParaRPr lang="zh-CN" altLang="en-US" dirty="0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4648200" y="3451157"/>
            <a:ext cx="5323573" cy="332399"/>
          </a:xfrm>
        </p:spPr>
        <p:txBody>
          <a:bodyPr wrap="square">
            <a:spAutoFit/>
          </a:bodyPr>
          <a:lstStyle/>
          <a:p>
            <a:r>
              <a:rPr lang="en-US" altLang="zh-CN" sz="1200" kern="0" dirty="0">
                <a:cs typeface="+mn-ea"/>
                <a:sym typeface="Calibri" panose="020F0502020204030204" pitchFamily="34" charset="0"/>
              </a:rPr>
              <a:t>Go half step further – Smart contract</a:t>
            </a:r>
            <a:endParaRPr lang="zh-CN" altLang="en-US" sz="1200" kern="0" dirty="0">
              <a:cs typeface="+mn-ea"/>
              <a:sym typeface="Calibri" panose="020F0502020204030204" pitchFamily="34" charset="0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031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964655" y="628386"/>
            <a:ext cx="5192374" cy="480131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再往前走半步</a:t>
            </a:r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--</a:t>
            </a:r>
            <a:r>
              <a:rPr lang="zh-CN" altLang="en-US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智能合约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059904" y="2324100"/>
            <a:ext cx="6160296" cy="3676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78076" y="2653206"/>
            <a:ext cx="3643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打赌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981685" y="2579339"/>
            <a:ext cx="4868277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明天下雪，</a:t>
            </a:r>
            <a:r>
              <a:rPr lang="zh-CN" altLang="en-US" sz="3200" kern="0" noProof="0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赌</a:t>
            </a:r>
            <a:r>
              <a:rPr kumimoji="0" lang="en-US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100</a:t>
            </a: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块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10" name="Picture 2" descr="http://dc.officeplus.cn/t/33/CF843B91917E7B5BAA55EB332D39666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40"/>
          <a:stretch/>
        </p:blipFill>
        <p:spPr bwMode="auto">
          <a:xfrm>
            <a:off x="0" y="2329432"/>
            <a:ext cx="2510922" cy="367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dc.officeplus.cn/t/33/CF843B91917E7B5BAA55EB332D39666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40"/>
          <a:stretch/>
        </p:blipFill>
        <p:spPr bwMode="auto">
          <a:xfrm>
            <a:off x="9681078" y="2329432"/>
            <a:ext cx="2510922" cy="367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4431090"/>
            <a:ext cx="1015663" cy="1569660"/>
          </a:xfrm>
          <a:prstGeom prst="rect">
            <a:avLst/>
          </a:prstGeom>
          <a:noFill/>
        </p:spPr>
        <p:txBody>
          <a:bodyPr vert="horz" wrap="square" lIns="91440" tIns="45720" rIns="91440" bIns="45720">
            <a:spAutoFit/>
          </a:bodyPr>
          <a:lstStyle/>
          <a:p>
            <a:pPr algn="ctr"/>
            <a:r>
              <a:rPr lang="en-US" altLang="zh-CN" sz="96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A</a:t>
            </a:r>
            <a:endParaRPr lang="zh-CN" altLang="en-US" sz="9600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176337" y="4431090"/>
            <a:ext cx="1015663" cy="1569660"/>
          </a:xfrm>
          <a:prstGeom prst="rect">
            <a:avLst/>
          </a:prstGeom>
          <a:noFill/>
        </p:spPr>
        <p:txBody>
          <a:bodyPr vert="horz" wrap="square" lIns="91440" tIns="45720" rIns="91440" bIns="45720">
            <a:spAutoFit/>
          </a:bodyPr>
          <a:lstStyle/>
          <a:p>
            <a:pPr algn="ctr"/>
            <a:r>
              <a:rPr lang="en-US" altLang="zh-CN" sz="96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B</a:t>
            </a:r>
            <a:endParaRPr lang="zh-CN" altLang="en-US" sz="9600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507831" y="2451100"/>
            <a:ext cx="1854369" cy="1979990"/>
          </a:xfrm>
          <a:prstGeom prst="wedgeRoundRectCallout">
            <a:avLst>
              <a:gd name="adj1" fmla="val -34530"/>
              <a:gd name="adj2" fmla="val 65707"/>
              <a:gd name="adj3" fmla="val 16667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还是得找个中间担保人，这个中间人不就和支付宝一样吗，还是没去中心化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9829799" y="2451100"/>
            <a:ext cx="1854369" cy="1979990"/>
          </a:xfrm>
          <a:prstGeom prst="wedgeRoundRectCallout">
            <a:avLst>
              <a:gd name="adj1" fmla="val 38751"/>
              <a:gd name="adj2" fmla="val 66990"/>
              <a:gd name="adj3" fmla="val 16667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还得让我再建一个</a:t>
            </a:r>
            <a:r>
              <a:rPr lang="en-US" altLang="zh-CN" sz="11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MultiSign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的交易，太复杂了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78076" y="3300650"/>
            <a:ext cx="5196114" cy="1443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4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Value</a:t>
            </a:r>
            <a:r>
              <a:rPr lang="zh-CN" altLang="en-US" sz="14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 </a:t>
            </a:r>
            <a:r>
              <a:rPr lang="en-US" altLang="zh-CN" sz="14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100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4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Script</a:t>
            </a:r>
            <a:r>
              <a:rPr lang="zh-CN" altLang="en-US" sz="14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 </a:t>
            </a:r>
            <a:r>
              <a:rPr lang="en-US" altLang="zh-CN" sz="14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OP_2 A-</a:t>
            </a:r>
            <a:r>
              <a:rPr lang="en-US" altLang="zh-CN" sz="1400" kern="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pkHash</a:t>
            </a:r>
            <a:r>
              <a:rPr lang="en-US" altLang="zh-CN" sz="14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B-</a:t>
            </a:r>
            <a:r>
              <a:rPr lang="en-US" altLang="zh-CN" sz="1400" kern="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pkHash</a:t>
            </a:r>
            <a:r>
              <a:rPr lang="en-US" altLang="zh-CN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C-</a:t>
            </a:r>
            <a:r>
              <a:rPr lang="en-US" altLang="zh-CN" sz="1400" kern="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pkHash</a:t>
            </a:r>
            <a:r>
              <a:rPr lang="en-US" altLang="zh-CN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lang="en-US" altLang="zh-CN" sz="14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4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OP_3 OP_CHECKMULTISIG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378076" y="4503660"/>
            <a:ext cx="5471886" cy="1223199"/>
          </a:xfrm>
          <a:prstGeom prst="roundRect">
            <a:avLst/>
          </a:prstGeom>
          <a:solidFill>
            <a:schemeClr val="accent1"/>
          </a:solidFill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脚本能不能明天中午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点直接去调气象局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 API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查询实时天气，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下雪将钱自动转给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，不下雪转给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305148" y="4969145"/>
            <a:ext cx="8771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？</a:t>
            </a:r>
            <a:endParaRPr lang="zh-CN" altLang="en-U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589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964655" y="628386"/>
            <a:ext cx="4236920" cy="480131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zh-CN" altLang="en-US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西</a:t>
            </a:r>
            <a:r>
              <a:rPr lang="zh-CN" altLang="en-US" dirty="0" smtClean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夏普山寨币</a:t>
            </a:r>
            <a:endParaRPr lang="zh-CN" altLang="en-US" dirty="0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/>
          </p:nvPr>
        </p:nvSpPr>
        <p:spPr>
          <a:xfrm>
            <a:off x="133614" y="666099"/>
            <a:ext cx="704850" cy="1089529"/>
          </a:xfrm>
        </p:spPr>
        <p:txBody>
          <a:bodyPr/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63" y="1783632"/>
            <a:ext cx="5292641" cy="3830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圆角矩形标注 2"/>
          <p:cNvSpPr/>
          <p:nvPr/>
        </p:nvSpPr>
        <p:spPr>
          <a:xfrm>
            <a:off x="6934874" y="1085554"/>
            <a:ext cx="4266525" cy="4388575"/>
          </a:xfrm>
          <a:prstGeom prst="wedgeRoundRectCallout">
            <a:avLst>
              <a:gd name="adj1" fmla="val -71189"/>
              <a:gd name="adj2" fmla="val -21640"/>
              <a:gd name="adj3" fmla="val 16667"/>
            </a:avLst>
          </a:pr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为什么要创建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有什么用，干嘛不创建一个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账户？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点是不是就是算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hash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，算对了就算挖到矿了，太儿戏了吧，矿什么时候挖完，我为什么要去傻傻的算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点？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balance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账户余额，不是么有账户吗，哪来的账户余额， 咋还有有个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Un-balance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数据在哪存储的，服务器在哪部署？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我挖到矿了，奖励了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，放哪去了，拿出来让我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看看？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创建交易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我输入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了金额，然后钱转给别人了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，交易咋发出去的，在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哪给我扣帐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的？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总结一句：</a:t>
            </a:r>
            <a:r>
              <a:rPr lang="zh-CN" altLang="en-US" sz="2400" b="1" dirty="0" smtClean="0">
                <a:latin typeface="华文彩云" panose="02010800040101010101" pitchFamily="2" charset="-122"/>
                <a:ea typeface="华文彩云" panose="02010800040101010101" pitchFamily="2" charset="-122"/>
              </a:rPr>
              <a:t>这是个什么鬼！</a:t>
            </a:r>
            <a:endParaRPr lang="zh-CN" altLang="en-US" sz="2400" b="1" dirty="0">
              <a:latin typeface="华文彩云" panose="02010800040101010101" pitchFamily="2" charset="-122"/>
              <a:ea typeface="华文彩云" panose="02010800040101010101" pitchFamily="2" charset="-122"/>
            </a:endParaRPr>
          </a:p>
          <a:p>
            <a:pPr>
              <a:lnSpc>
                <a:spcPct val="13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07201" y="5502638"/>
            <a:ext cx="4586513" cy="459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 smtClean="0">
                <a:solidFill>
                  <a:srgbClr val="059F59"/>
                </a:solidFill>
                <a:latin typeface="华文彩云" panose="02010800040101010101" pitchFamily="2" charset="-122"/>
                <a:ea typeface="华文彩云" panose="02010800040101010101" pitchFamily="2" charset="-122"/>
                <a:cs typeface="+mn-ea"/>
                <a:sym typeface="+mn-lt"/>
              </a:rPr>
              <a:t>所以，我们先来演示一下西夏普山寨币</a:t>
            </a:r>
            <a:endParaRPr lang="zh-CN" altLang="en-US" sz="2000" kern="0" dirty="0">
              <a:solidFill>
                <a:srgbClr val="059F59"/>
              </a:solidFill>
              <a:latin typeface="华文彩云" panose="02010800040101010101" pitchFamily="2" charset="-122"/>
              <a:ea typeface="华文彩云" panose="02010800040101010101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10695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再往前走半步</a:t>
            </a:r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--</a:t>
            </a:r>
            <a:r>
              <a:rPr lang="zh-CN" altLang="en-US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智能合约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87" y="1897061"/>
            <a:ext cx="5560522" cy="4269524"/>
          </a:xfrm>
          <a:custGeom>
            <a:avLst/>
            <a:gdLst>
              <a:gd name="connsiteX0" fmla="*/ 3333734 w 3796894"/>
              <a:gd name="connsiteY0" fmla="*/ 158827 h 2914704"/>
              <a:gd name="connsiteX1" fmla="*/ 3333734 w 3796894"/>
              <a:gd name="connsiteY1" fmla="*/ 159782 h 2914704"/>
              <a:gd name="connsiteX2" fmla="*/ 154601 w 3796894"/>
              <a:gd name="connsiteY2" fmla="*/ 159782 h 2914704"/>
              <a:gd name="connsiteX3" fmla="*/ 154601 w 3796894"/>
              <a:gd name="connsiteY3" fmla="*/ 2128067 h 2914704"/>
              <a:gd name="connsiteX4" fmla="*/ 3626221 w 3796894"/>
              <a:gd name="connsiteY4" fmla="*/ 2128067 h 2914704"/>
              <a:gd name="connsiteX5" fmla="*/ 3626221 w 3796894"/>
              <a:gd name="connsiteY5" fmla="*/ 2118575 h 2914704"/>
              <a:gd name="connsiteX6" fmla="*/ 3640861 w 3796894"/>
              <a:gd name="connsiteY6" fmla="*/ 2118575 h 2914704"/>
              <a:gd name="connsiteX7" fmla="*/ 3640861 w 3796894"/>
              <a:gd name="connsiteY7" fmla="*/ 158827 h 2914704"/>
              <a:gd name="connsiteX8" fmla="*/ 0 w 3796894"/>
              <a:gd name="connsiteY8" fmla="*/ 0 h 2914704"/>
              <a:gd name="connsiteX9" fmla="*/ 3796894 w 3796894"/>
              <a:gd name="connsiteY9" fmla="*/ 0 h 2914704"/>
              <a:gd name="connsiteX10" fmla="*/ 3796894 w 3796894"/>
              <a:gd name="connsiteY10" fmla="*/ 2914704 h 2914704"/>
              <a:gd name="connsiteX11" fmla="*/ 0 w 3796894"/>
              <a:gd name="connsiteY11" fmla="*/ 2914704 h 291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96894" h="2914704">
                <a:moveTo>
                  <a:pt x="3333734" y="158827"/>
                </a:moveTo>
                <a:lnTo>
                  <a:pt x="3333734" y="159782"/>
                </a:lnTo>
                <a:lnTo>
                  <a:pt x="154601" y="159782"/>
                </a:lnTo>
                <a:lnTo>
                  <a:pt x="154601" y="2128067"/>
                </a:lnTo>
                <a:lnTo>
                  <a:pt x="3626221" y="2128067"/>
                </a:lnTo>
                <a:lnTo>
                  <a:pt x="3626221" y="2118575"/>
                </a:lnTo>
                <a:lnTo>
                  <a:pt x="3640861" y="2118575"/>
                </a:lnTo>
                <a:lnTo>
                  <a:pt x="3640861" y="158827"/>
                </a:lnTo>
                <a:close/>
                <a:moveTo>
                  <a:pt x="0" y="0"/>
                </a:moveTo>
                <a:lnTo>
                  <a:pt x="3796894" y="0"/>
                </a:lnTo>
                <a:lnTo>
                  <a:pt x="3796894" y="2914704"/>
                </a:lnTo>
                <a:lnTo>
                  <a:pt x="0" y="2914704"/>
                </a:lnTo>
                <a:close/>
              </a:path>
            </a:pathLst>
          </a:cu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4" r="19707" b="20698"/>
          <a:stretch/>
        </p:blipFill>
        <p:spPr bwMode="auto">
          <a:xfrm>
            <a:off x="838464" y="2083022"/>
            <a:ext cx="5286565" cy="2982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组 32"/>
          <p:cNvGrpSpPr/>
          <p:nvPr/>
        </p:nvGrpSpPr>
        <p:grpSpPr>
          <a:xfrm>
            <a:off x="7328575" y="1839005"/>
            <a:ext cx="3796625" cy="3614290"/>
            <a:chOff x="886691" y="1746008"/>
            <a:chExt cx="2919647" cy="2240668"/>
          </a:xfrm>
        </p:grpSpPr>
        <p:sp>
          <p:nvSpPr>
            <p:cNvPr id="11" name="矩形 10"/>
            <p:cNvSpPr/>
            <p:nvPr/>
          </p:nvSpPr>
          <p:spPr>
            <a:xfrm>
              <a:off x="886691" y="2126326"/>
              <a:ext cx="2919647" cy="186035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indent="-171450" defTabSz="685681">
                <a:lnSpc>
                  <a:spcPct val="15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kern="0" dirty="0">
                  <a:latin typeface="+mn-ea"/>
                  <a:cs typeface="+mn-ea"/>
                  <a:sym typeface="Calibri" panose="020F0502020204030204" pitchFamily="34" charset="0"/>
                </a:rPr>
                <a:t>智能合约可以简单理解为是一段写在区块链上的代码，一旦某个事件触发合约中的条款，代码即自动执行</a:t>
              </a:r>
            </a:p>
            <a:p>
              <a:pPr indent="-171450" defTabSz="685681">
                <a:lnSpc>
                  <a:spcPct val="15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kern="0" dirty="0" smtClean="0">
                  <a:solidFill>
                    <a:schemeClr val="bg1"/>
                  </a:solidFill>
                  <a:latin typeface="+mn-ea"/>
                  <a:cs typeface="+mn-ea"/>
                </a:rPr>
                <a:t>图灵完备，</a:t>
              </a:r>
              <a:r>
                <a:rPr lang="zh-CN" altLang="en-US" sz="1400" kern="0" dirty="0">
                  <a:solidFill>
                    <a:schemeClr val="bg1"/>
                  </a:solidFill>
                  <a:latin typeface="+mn-ea"/>
                  <a:cs typeface="+mn-ea"/>
                </a:rPr>
                <a:t>可以</a:t>
              </a:r>
              <a:r>
                <a:rPr lang="zh-CN" altLang="en-US" sz="1400" kern="0" dirty="0" smtClean="0">
                  <a:solidFill>
                    <a:schemeClr val="bg1"/>
                  </a:solidFill>
                  <a:latin typeface="+mn-ea"/>
                  <a:cs typeface="+mn-ea"/>
                </a:rPr>
                <a:t>循环</a:t>
              </a:r>
              <a:endParaRPr lang="en-US" altLang="zh-CN" sz="1400" kern="0" dirty="0">
                <a:solidFill>
                  <a:schemeClr val="bg1"/>
                </a:solidFill>
                <a:latin typeface="+mn-ea"/>
                <a:cs typeface="+mn-ea"/>
              </a:endParaRPr>
            </a:p>
            <a:p>
              <a:pPr indent="-171450" defTabSz="685681">
                <a:lnSpc>
                  <a:spcPct val="15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kern="0" dirty="0" smtClean="0">
                  <a:solidFill>
                    <a:schemeClr val="bg1"/>
                  </a:solidFill>
                  <a:latin typeface="+mn-ea"/>
                  <a:cs typeface="+mn-ea"/>
                </a:rPr>
                <a:t>有循环了，那就可能有死循环，所以就得有机制防止死循环，如：以太坊</a:t>
              </a:r>
              <a:r>
                <a:rPr lang="en-US" altLang="zh-CN" sz="1400" kern="0" dirty="0" smtClean="0">
                  <a:solidFill>
                    <a:schemeClr val="bg1"/>
                  </a:solidFill>
                  <a:latin typeface="+mn-ea"/>
                  <a:cs typeface="+mn-ea"/>
                </a:rPr>
                <a:t>Gas</a:t>
              </a:r>
              <a:r>
                <a:rPr lang="zh-CN" altLang="en-US" sz="1400" kern="0" dirty="0" smtClean="0">
                  <a:solidFill>
                    <a:schemeClr val="bg1"/>
                  </a:solidFill>
                  <a:latin typeface="+mn-ea"/>
                  <a:cs typeface="+mn-ea"/>
                </a:rPr>
                <a:t>机制。</a:t>
              </a:r>
              <a:endParaRPr lang="en-US" altLang="zh-CN" sz="1400" kern="0" dirty="0" smtClean="0">
                <a:solidFill>
                  <a:schemeClr val="bg1"/>
                </a:solidFill>
                <a:latin typeface="+mn-ea"/>
                <a:cs typeface="+mn-ea"/>
              </a:endParaRPr>
            </a:p>
            <a:p>
              <a:pPr indent="-171450" defTabSz="685681">
                <a:lnSpc>
                  <a:spcPct val="15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kern="0" dirty="0" smtClean="0">
                  <a:solidFill>
                    <a:schemeClr val="bg1"/>
                  </a:solidFill>
                  <a:latin typeface="+mn-ea"/>
                  <a:cs typeface="+mn-ea"/>
                </a:rPr>
                <a:t>图灵完备了，理论上能解决任何算法，那原来一个</a:t>
              </a:r>
              <a:r>
                <a:rPr lang="en-US" altLang="zh-CN" sz="1400" kern="0" dirty="0" smtClean="0">
                  <a:solidFill>
                    <a:schemeClr val="bg1"/>
                  </a:solidFill>
                  <a:latin typeface="+mn-ea"/>
                  <a:cs typeface="+mn-ea"/>
                </a:rPr>
                <a:t>Stack</a:t>
              </a:r>
              <a:r>
                <a:rPr lang="zh-CN" altLang="en-US" sz="1400" kern="0" dirty="0" smtClean="0">
                  <a:solidFill>
                    <a:schemeClr val="bg1"/>
                  </a:solidFill>
                  <a:latin typeface="+mn-ea"/>
                  <a:cs typeface="+mn-ea"/>
                </a:rPr>
                <a:t>肯定实现不了，那就得有一个运行环境，如：以太坊</a:t>
              </a:r>
              <a:r>
                <a:rPr lang="en-US" altLang="zh-CN" sz="1400" kern="0" dirty="0" smtClean="0">
                  <a:solidFill>
                    <a:schemeClr val="bg1"/>
                  </a:solidFill>
                  <a:latin typeface="+mn-ea"/>
                  <a:cs typeface="+mn-ea"/>
                </a:rPr>
                <a:t>EVM</a:t>
              </a:r>
              <a:endParaRPr lang="en-US" altLang="zh-CN" sz="1400" kern="0" dirty="0">
                <a:solidFill>
                  <a:schemeClr val="bg1"/>
                </a:solidFill>
                <a:latin typeface="+mn-ea"/>
                <a:cs typeface="+mn-ea"/>
              </a:endParaRPr>
            </a:p>
          </p:txBody>
        </p:sp>
        <p:sp>
          <p:nvSpPr>
            <p:cNvPr id="12" name="文本框 8"/>
            <p:cNvSpPr txBox="1"/>
            <p:nvPr/>
          </p:nvSpPr>
          <p:spPr>
            <a:xfrm>
              <a:off x="886691" y="1746008"/>
              <a:ext cx="2919647" cy="281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2000" b="1" dirty="0" smtClean="0">
                  <a:solidFill>
                    <a:schemeClr val="accent1"/>
                  </a:solidFill>
                  <a:latin typeface="+mn-ea"/>
                </a:rPr>
                <a:t>智能合约</a:t>
              </a:r>
              <a:endParaRPr lang="zh-CN" altLang="en-US" sz="2000" b="1" dirty="0">
                <a:solidFill>
                  <a:schemeClr val="accent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892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964654" y="628386"/>
            <a:ext cx="6549461" cy="480131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智能合约是如何演变来的</a:t>
            </a:r>
            <a:endParaRPr lang="zh-CN" altLang="en-US" dirty="0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870847" y="2583543"/>
            <a:ext cx="2438400" cy="2265205"/>
            <a:chOff x="870847" y="2583543"/>
            <a:chExt cx="2438400" cy="2265205"/>
          </a:xfrm>
        </p:grpSpPr>
        <p:sp>
          <p:nvSpPr>
            <p:cNvPr id="3" name="圆角矩形 2"/>
            <p:cNvSpPr/>
            <p:nvPr/>
          </p:nvSpPr>
          <p:spPr>
            <a:xfrm>
              <a:off x="870849" y="2583543"/>
              <a:ext cx="2423885" cy="39188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比特币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870848" y="3055259"/>
              <a:ext cx="2423885" cy="39188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Public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key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885362" y="3527240"/>
              <a:ext cx="1088572" cy="39188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POW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2206161" y="3527240"/>
              <a:ext cx="1088572" cy="39188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密码学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885362" y="3992404"/>
              <a:ext cx="2423885" cy="39188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P2P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</a:t>
              </a: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870847" y="4456862"/>
              <a:ext cx="2423885" cy="39188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分布式账本（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UTXO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376056" y="2583543"/>
            <a:ext cx="2438400" cy="2265205"/>
            <a:chOff x="4376056" y="2583543"/>
            <a:chExt cx="2438400" cy="2265205"/>
          </a:xfrm>
        </p:grpSpPr>
        <p:sp>
          <p:nvSpPr>
            <p:cNvPr id="17" name="圆角矩形 16"/>
            <p:cNvSpPr/>
            <p:nvPr/>
          </p:nvSpPr>
          <p:spPr>
            <a:xfrm>
              <a:off x="4376058" y="2583543"/>
              <a:ext cx="2423885" cy="39188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比特币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4376057" y="3055259"/>
              <a:ext cx="2423885" cy="391886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Script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Stack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4390571" y="3527240"/>
              <a:ext cx="1088572" cy="39188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POW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5711370" y="3527240"/>
              <a:ext cx="1088572" cy="39188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密码学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4390571" y="3992404"/>
              <a:ext cx="2423885" cy="39188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P2P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</a:t>
              </a: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4376056" y="4456862"/>
              <a:ext cx="2423885" cy="39188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分布式账本（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UTXO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984348" y="3120839"/>
            <a:ext cx="2946401" cy="2272195"/>
            <a:chOff x="8984348" y="3120839"/>
            <a:chExt cx="2946401" cy="2272195"/>
          </a:xfrm>
        </p:grpSpPr>
        <p:sp>
          <p:nvSpPr>
            <p:cNvPr id="23" name="圆角矩形 22"/>
            <p:cNvSpPr/>
            <p:nvPr/>
          </p:nvSpPr>
          <p:spPr>
            <a:xfrm>
              <a:off x="8984348" y="3127829"/>
              <a:ext cx="769256" cy="391886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以太币</a:t>
              </a: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9216570" y="3599545"/>
              <a:ext cx="2423885" cy="391886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Solidity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EVM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9231083" y="4071526"/>
              <a:ext cx="1226459" cy="391886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POW+POS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10551883" y="4071526"/>
              <a:ext cx="1088572" cy="39188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密码学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9231084" y="4536690"/>
              <a:ext cx="2423885" cy="39188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P2P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</a:t>
              </a: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9216569" y="5001148"/>
              <a:ext cx="2423885" cy="391886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分布式账本（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账户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9840691" y="3135354"/>
              <a:ext cx="1296332" cy="391886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合约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APP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11292120" y="3120839"/>
              <a:ext cx="638629" cy="391886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。。。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403307" y="5248868"/>
            <a:ext cx="1387994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b="1" kern="0" dirty="0" smtClean="0">
                <a:solidFill>
                  <a:srgbClr val="059F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区块链</a:t>
            </a:r>
            <a:r>
              <a:rPr lang="en-US" altLang="zh-CN" sz="2000" b="1" kern="0" dirty="0" smtClean="0">
                <a:solidFill>
                  <a:srgbClr val="059F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1.0</a:t>
            </a:r>
            <a:endParaRPr lang="zh-CN" altLang="en-US" sz="2000" b="1" kern="0" dirty="0">
              <a:solidFill>
                <a:srgbClr val="059F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08516" y="5248868"/>
            <a:ext cx="13879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b="1" kern="0" dirty="0" smtClean="0">
                <a:solidFill>
                  <a:srgbClr val="059F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区块链</a:t>
            </a:r>
            <a:r>
              <a:rPr lang="en-US" altLang="zh-CN" sz="2000" b="1" kern="0" dirty="0" smtClean="0">
                <a:solidFill>
                  <a:srgbClr val="059F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1.5</a:t>
            </a:r>
            <a:endParaRPr lang="zh-CN" altLang="en-US" sz="2000" b="1" kern="0" dirty="0">
              <a:solidFill>
                <a:srgbClr val="059F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749029" y="2138320"/>
            <a:ext cx="1387994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b="1" kern="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区块链</a:t>
            </a:r>
            <a:r>
              <a:rPr lang="en-US" altLang="zh-CN" sz="2000" b="1" kern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en-US" altLang="zh-CN" sz="2000" b="1" kern="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.0</a:t>
            </a:r>
            <a:endParaRPr lang="zh-CN" altLang="en-US" sz="2000" b="1" kern="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471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13"/>
          <p:cNvSpPr>
            <a:spLocks noGrp="1"/>
          </p:cNvSpPr>
          <p:nvPr>
            <p:ph type="body" sz="quarter" idx="10"/>
          </p:nvPr>
        </p:nvSpPr>
        <p:spPr>
          <a:xfrm>
            <a:off x="4100009" y="2197100"/>
            <a:ext cx="2861681" cy="2123658"/>
          </a:xfrm>
        </p:spPr>
        <p:txBody>
          <a:bodyPr/>
          <a:lstStyle/>
          <a:p>
            <a:pPr lvl="0"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kern="0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THANK</a:t>
            </a:r>
            <a:r>
              <a:rPr lang="zh-CN" altLang="en-US" kern="0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 </a:t>
            </a:r>
            <a:endParaRPr lang="en-US" altLang="zh-CN" kern="0" dirty="0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lvl="0"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kern="0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YOU!</a:t>
            </a:r>
            <a:endParaRPr lang="zh-CN" altLang="en-US" kern="0" dirty="0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5122" name="Picture 2" descr="C:\Users\phony\Desktop\New folder\QJ859739750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114" y="615290"/>
            <a:ext cx="3374572" cy="449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占位符 14"/>
          <p:cNvSpPr>
            <a:spLocks noGrp="1"/>
          </p:cNvSpPr>
          <p:nvPr>
            <p:ph type="body" sz="quarter" idx="11"/>
          </p:nvPr>
        </p:nvSpPr>
        <p:spPr>
          <a:xfrm>
            <a:off x="4332446" y="4525019"/>
            <a:ext cx="2396803" cy="313928"/>
          </a:xfrm>
        </p:spPr>
        <p:txBody>
          <a:bodyPr/>
          <a:lstStyle/>
          <a:p>
            <a:pPr lvl="0"/>
            <a:r>
              <a:rPr lang="en-US" altLang="zh-CN" kern="0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PRESENTED</a:t>
            </a:r>
            <a:r>
              <a:rPr lang="zh-CN" altLang="en-US" kern="0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 </a:t>
            </a:r>
            <a:r>
              <a:rPr lang="en-US" altLang="zh-CN" kern="0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BY</a:t>
            </a:r>
            <a:r>
              <a:rPr lang="zh-CN" altLang="en-US" kern="0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 </a:t>
            </a:r>
            <a:r>
              <a:rPr lang="en-US" altLang="zh-CN" kern="0" dirty="0" smtClean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DAVID FAN</a:t>
            </a:r>
            <a:endParaRPr lang="zh-CN" altLang="en-US" kern="0" dirty="0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6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今天会讲到哪</a:t>
            </a:r>
            <a:endParaRPr lang="zh-CN" altLang="en-US" dirty="0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254000" y="3228350"/>
            <a:ext cx="8065291" cy="0"/>
          </a:xfrm>
          <a:prstGeom prst="line">
            <a:avLst/>
          </a:prstGeom>
          <a:ln>
            <a:solidFill>
              <a:srgbClr val="028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1356236" y="2409299"/>
            <a:ext cx="1595439" cy="15954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606799" y="2699180"/>
            <a:ext cx="986151" cy="10348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P2SH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705588" y="2256325"/>
            <a:ext cx="1595439" cy="15954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38970" y="4534250"/>
            <a:ext cx="1629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区</a:t>
            </a:r>
            <a:r>
              <a:rPr lang="zh-CN" altLang="en-US" sz="2400" kern="0" dirty="0" smtClean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块链</a:t>
            </a:r>
            <a:r>
              <a:rPr lang="en-US" altLang="zh-CN" sz="2400" kern="0" dirty="0" smtClean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1.0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16000" y="5003486"/>
            <a:ext cx="2061029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681">
              <a:lnSpc>
                <a:spcPct val="130000"/>
              </a:lnSpc>
              <a:defRPr/>
            </a:pP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—2008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，以比特币为代表</a:t>
            </a:r>
            <a:r>
              <a:rPr lang="zh-CN" alt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，</a:t>
            </a:r>
            <a:r>
              <a:rPr lang="zh-CN" altLang="en-US" sz="1400" b="1" kern="0" dirty="0" smtClean="0">
                <a:latin typeface="Calibri" panose="020F0502020204030204" pitchFamily="34" charset="0"/>
                <a:ea typeface="微软雅黑" panose="020B0503020204020204" pitchFamily="34" charset="-122"/>
                <a:cs typeface="+mn-ea"/>
              </a:rPr>
              <a:t>分布式</a:t>
            </a:r>
            <a:r>
              <a:rPr lang="zh-CN" altLang="en-US" sz="1400" b="1" kern="0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</a:rPr>
              <a:t>数据存储、点对点传输、共识机制、加密算法等</a:t>
            </a:r>
            <a:r>
              <a:rPr lang="zh-CN" altLang="en-US" sz="1400" kern="0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</a:rPr>
              <a:t>计算机技术的新型应用模式</a:t>
            </a:r>
            <a:r>
              <a:rPr lang="zh-CN" altLang="en-US" sz="1200" kern="0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</a:rPr>
              <a:t>。</a:t>
            </a:r>
            <a:endParaRPr lang="zh-CN" altLang="en-US" sz="1200" kern="0" dirty="0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75" name="Picture 2" descr="http://dc.officeplus.cn/t/33/CF843B91917E7B5BAA55EB332D39666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83" r="21883"/>
          <a:stretch/>
        </p:blipFill>
        <p:spPr bwMode="auto">
          <a:xfrm>
            <a:off x="8319199" y="1926950"/>
            <a:ext cx="2602800" cy="26028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phony\Desktop\bit_coi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803" y="2669866"/>
            <a:ext cx="1074303" cy="107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phony\Desktop\以太坊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22" y="2640024"/>
            <a:ext cx="1153150" cy="115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phony\Desktop\eos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099" y="225451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文本框 8"/>
          <p:cNvSpPr txBox="1"/>
          <p:nvPr/>
        </p:nvSpPr>
        <p:spPr>
          <a:xfrm>
            <a:off x="3284889" y="4534250"/>
            <a:ext cx="1629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区</a:t>
            </a:r>
            <a:r>
              <a:rPr lang="zh-CN" altLang="en-US" sz="2400" kern="0" dirty="0" smtClean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块链</a:t>
            </a:r>
            <a:r>
              <a:rPr lang="en-US" altLang="zh-CN" sz="2400" kern="0" dirty="0" smtClean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1.5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4" name="文本框 8"/>
          <p:cNvSpPr txBox="1"/>
          <p:nvPr/>
        </p:nvSpPr>
        <p:spPr>
          <a:xfrm>
            <a:off x="5714712" y="4534250"/>
            <a:ext cx="1629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区</a:t>
            </a:r>
            <a:r>
              <a:rPr lang="zh-CN" altLang="en-US" sz="2400" kern="0" dirty="0" smtClean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块链</a:t>
            </a:r>
            <a:r>
              <a:rPr lang="en-US" altLang="zh-CN" sz="2400" kern="0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2</a:t>
            </a:r>
            <a:r>
              <a:rPr lang="en-US" altLang="zh-CN" sz="2400" kern="0" dirty="0" smtClean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.0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284889" y="5015872"/>
            <a:ext cx="1766082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681">
              <a:lnSpc>
                <a:spcPct val="130000"/>
              </a:lnSpc>
              <a:defRPr/>
            </a:pP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—2012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，还是比特币，但增加了</a:t>
            </a:r>
            <a:r>
              <a:rPr lang="en-US" altLang="zh-CN" sz="1400" b="1" kern="0" noProof="0" dirty="0" smtClean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P2SH</a:t>
            </a:r>
            <a:r>
              <a:rPr lang="en-US" altLang="zh-CN" sz="1400" b="1" kern="0" dirty="0" smtClean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(Pay to script hash)</a:t>
            </a:r>
            <a:endParaRPr lang="zh-CN" altLang="en-US" sz="1400" b="1" kern="0" dirty="0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705587" y="5015872"/>
            <a:ext cx="1639093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681">
              <a:lnSpc>
                <a:spcPct val="130000"/>
              </a:lnSpc>
              <a:defRPr/>
            </a:pP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—2015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，</a:t>
            </a:r>
            <a:r>
              <a:rPr lang="zh-CN" alt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以太坊为代表，支持</a:t>
            </a:r>
            <a:r>
              <a:rPr lang="zh-CN" altLang="en-US" sz="1400" b="1" kern="0" dirty="0" smtClean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智能合约</a:t>
            </a:r>
            <a:endParaRPr lang="zh-CN" altLang="en-US" sz="1400" b="1" kern="0" dirty="0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953122" y="495300"/>
            <a:ext cx="0" cy="5994400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8"/>
          <p:cNvSpPr txBox="1"/>
          <p:nvPr/>
        </p:nvSpPr>
        <p:spPr>
          <a:xfrm>
            <a:off x="8805614" y="4917482"/>
            <a:ext cx="1629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区</a:t>
            </a:r>
            <a:r>
              <a:rPr lang="zh-CN" altLang="en-US" sz="2400" kern="0" dirty="0" smtClean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块链</a:t>
            </a:r>
            <a:r>
              <a:rPr lang="en-US" altLang="zh-CN" sz="2400" kern="0" dirty="0" smtClean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3.0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8796489" y="5399104"/>
            <a:ext cx="1639093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681">
              <a:lnSpc>
                <a:spcPct val="130000"/>
              </a:lnSpc>
              <a:defRPr/>
            </a:pP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—2018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，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EOS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上线，号称支持跨链</a:t>
            </a:r>
            <a:r>
              <a:rPr lang="zh-CN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、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TPS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达到百万级</a:t>
            </a:r>
            <a:endParaRPr lang="zh-CN" altLang="en-US" sz="1400" b="1" kern="0" dirty="0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5346412" y="749920"/>
            <a:ext cx="504822" cy="243220"/>
          </a:xfrm>
          <a:prstGeom prst="rightArrow">
            <a:avLst/>
          </a:prstGeom>
          <a:noFill/>
          <a:ln w="158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900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区</a:t>
            </a:r>
            <a:r>
              <a:rPr lang="zh-CN" altLang="en-US" dirty="0"/>
              <a:t>块链中的加密算法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zh-CN" kern="0" dirty="0" smtClean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2. </a:t>
            </a:r>
            <a:r>
              <a:rPr lang="zh-CN" altLang="en-US" kern="0" dirty="0" smtClean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怎么</a:t>
            </a:r>
            <a:r>
              <a:rPr lang="zh-CN" altLang="en-US" kern="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实现去中心化的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altLang="zh-CN" kern="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3</a:t>
            </a:r>
            <a:r>
              <a:rPr lang="en-US" altLang="zh-CN" kern="0" dirty="0" smtClean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. </a:t>
            </a:r>
            <a:r>
              <a:rPr lang="zh-CN" altLang="en-US" kern="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区</a:t>
            </a:r>
            <a:r>
              <a:rPr lang="zh-CN" altLang="en-US" kern="0" dirty="0" smtClean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块链</a:t>
            </a:r>
            <a:r>
              <a:rPr lang="en-US" altLang="zh-CN" kern="0" dirty="0" smtClean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1.0</a:t>
            </a:r>
            <a:r>
              <a:rPr lang="zh-CN" altLang="en-US" kern="0" dirty="0" smtClean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的交易</a:t>
            </a:r>
            <a:r>
              <a:rPr lang="zh-CN" altLang="en-US" kern="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机制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0"/>
            <a:r>
              <a:rPr lang="en-US" altLang="zh-CN" kern="0" dirty="0" smtClean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4. </a:t>
            </a:r>
            <a:r>
              <a:rPr lang="zh-CN" altLang="en-US" kern="0" dirty="0" smtClean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考虑一下怎么用区块链</a:t>
            </a:r>
            <a:endParaRPr lang="zh-CN" altLang="en-US" kern="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7" name="文本占位符 19"/>
          <p:cNvSpPr txBox="1">
            <a:spLocks/>
          </p:cNvSpPr>
          <p:nvPr/>
        </p:nvSpPr>
        <p:spPr>
          <a:xfrm>
            <a:off x="5181607" y="5575127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200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kern="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5</a:t>
            </a:r>
            <a:r>
              <a:rPr lang="en-US" altLang="zh-CN" kern="0" dirty="0" smtClean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. </a:t>
            </a:r>
            <a:r>
              <a:rPr lang="zh-CN" altLang="en-US" kern="0" dirty="0" smtClean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再向前走半步</a:t>
            </a:r>
            <a:r>
              <a:rPr lang="en-US" altLang="zh-CN" kern="0" dirty="0" smtClean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—</a:t>
            </a:r>
            <a:r>
              <a:rPr lang="zh-CN" altLang="en-US" kern="0" dirty="0" smtClean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智能合约</a:t>
            </a:r>
            <a:endParaRPr lang="zh-CN" altLang="en-US" kern="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39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4648200" y="2948869"/>
            <a:ext cx="4318000" cy="480131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区块链中的加密算法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4648200" y="3451157"/>
            <a:ext cx="5323573" cy="332399"/>
          </a:xfrm>
        </p:spPr>
        <p:txBody>
          <a:bodyPr/>
          <a:lstStyle/>
          <a:p>
            <a:r>
              <a:rPr lang="en-US" altLang="zh-CN" sz="1200" dirty="0"/>
              <a:t>Encryption algorithm used in </a:t>
            </a:r>
            <a:r>
              <a:rPr lang="en-US" altLang="zh-CN" sz="1200" dirty="0" smtClean="0"/>
              <a:t>block-chain</a:t>
            </a:r>
            <a:endParaRPr lang="zh-CN" altLang="en-US" sz="12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369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964655" y="628386"/>
            <a:ext cx="4236920" cy="480131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zh-CN" altLang="en-US" dirty="0" smtClean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区块链中的加密算法</a:t>
            </a:r>
            <a:endParaRPr lang="zh-CN" altLang="en-US" dirty="0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2051" name="Picture 3" descr="C:\Users\phony\Desktop\漏斗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575" y="1865747"/>
            <a:ext cx="1409699" cy="140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组 32"/>
          <p:cNvGrpSpPr/>
          <p:nvPr/>
        </p:nvGrpSpPr>
        <p:grpSpPr>
          <a:xfrm>
            <a:off x="2058077" y="3645575"/>
            <a:ext cx="3660554" cy="2486321"/>
            <a:chOff x="886691" y="1746008"/>
            <a:chExt cx="2919647" cy="2486321"/>
          </a:xfrm>
        </p:grpSpPr>
        <p:sp>
          <p:nvSpPr>
            <p:cNvPr id="12" name="矩形 11"/>
            <p:cNvSpPr/>
            <p:nvPr/>
          </p:nvSpPr>
          <p:spPr>
            <a:xfrm>
              <a:off x="886691" y="2179459"/>
              <a:ext cx="2919647" cy="205287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lvl="0" indent="-171450">
                <a:lnSpc>
                  <a:spcPct val="13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如：</a:t>
              </a:r>
              <a:r>
                <a:rPr lang="en-US" altLang="zh-CN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RSA </a:t>
              </a:r>
              <a:r>
                <a:rPr lang="zh-CN" altLang="en-US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、</a:t>
              </a:r>
              <a:r>
                <a:rPr lang="en-US" altLang="zh-CN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ECC</a:t>
              </a:r>
              <a:r>
                <a:rPr lang="zh-CN" altLang="en-US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（椭圆曲线算法）</a:t>
              </a:r>
              <a:endParaRPr lang="en-US" altLang="zh-CN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endParaRPr>
            </a:p>
            <a:p>
              <a:pPr marL="171450" lvl="0" indent="-171450">
                <a:lnSpc>
                  <a:spcPct val="13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特点：一对密钥公钥和私钥，用一个加密，用另一个可以解开。</a:t>
              </a:r>
              <a:endParaRPr lang="en-US" altLang="zh-CN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endParaRPr>
            </a:p>
            <a:p>
              <a:pPr marL="171450" lvl="0" indent="-171450">
                <a:lnSpc>
                  <a:spcPct val="13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用法：用别人的公钥加密，用自己的私钥签名</a:t>
              </a:r>
              <a:endParaRPr lang="en-US" altLang="zh-CN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endParaRPr>
            </a:p>
            <a:p>
              <a:pPr marL="171450" lvl="0" indent="-171450">
                <a:lnSpc>
                  <a:spcPct val="13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在区块链里：公钥就是你的身份，私钥就是用来证明你的身份的。</a:t>
              </a:r>
            </a:p>
          </p:txBody>
        </p:sp>
        <p:sp>
          <p:nvSpPr>
            <p:cNvPr id="13" name="文本框 8"/>
            <p:cNvSpPr txBox="1"/>
            <p:nvPr/>
          </p:nvSpPr>
          <p:spPr>
            <a:xfrm>
              <a:off x="886691" y="1746008"/>
              <a:ext cx="2919647" cy="453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2000" b="1" dirty="0" smtClean="0">
                  <a:solidFill>
                    <a:schemeClr val="accent1"/>
                  </a:solidFill>
                  <a:latin typeface="+mn-ea"/>
                </a:rPr>
                <a:t>非对称加密算法</a:t>
              </a:r>
              <a:endParaRPr lang="zh-CN" altLang="en-US" sz="2000" b="1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14" name="组 32"/>
          <p:cNvGrpSpPr/>
          <p:nvPr/>
        </p:nvGrpSpPr>
        <p:grpSpPr>
          <a:xfrm>
            <a:off x="7129005" y="3645575"/>
            <a:ext cx="4032482" cy="2459006"/>
            <a:chOff x="886691" y="1746008"/>
            <a:chExt cx="2919647" cy="2459006"/>
          </a:xfrm>
        </p:grpSpPr>
        <p:sp>
          <p:nvSpPr>
            <p:cNvPr id="15" name="矩形 14"/>
            <p:cNvSpPr/>
            <p:nvPr/>
          </p:nvSpPr>
          <p:spPr>
            <a:xfrm>
              <a:off x="886691" y="2179459"/>
              <a:ext cx="2919647" cy="202555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13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如：</a:t>
              </a:r>
              <a:r>
                <a:rPr lang="en-US" altLang="zh-CN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SHA256 </a:t>
              </a:r>
              <a:r>
                <a:rPr lang="zh-CN" altLang="en-US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、</a:t>
              </a:r>
              <a:r>
                <a:rPr lang="en-US" altLang="zh-CN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MD5</a:t>
              </a:r>
            </a:p>
            <a:p>
              <a:pPr marL="171450" indent="-171450">
                <a:lnSpc>
                  <a:spcPct val="13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特点：不管输入多长，都能给你返回一个定长的数据，并且不可逆推。不同的输入返回不同的输出。</a:t>
              </a:r>
              <a:endParaRPr lang="en-US" altLang="zh-CN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endParaRPr>
            </a:p>
            <a:p>
              <a:pPr marL="171450" indent="-171450">
                <a:lnSpc>
                  <a:spcPct val="13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在区块链里：一堆交易通过</a:t>
              </a:r>
              <a:r>
                <a:rPr lang="en-US" altLang="zh-CN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Merkel </a:t>
              </a:r>
              <a:r>
                <a:rPr lang="zh-CN" altLang="en-US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树算</a:t>
              </a:r>
              <a:r>
                <a:rPr lang="en-US" altLang="zh-CN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hash</a:t>
              </a:r>
              <a:r>
                <a:rPr lang="zh-CN" altLang="en-US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，对</a:t>
              </a:r>
              <a:r>
                <a:rPr lang="en-US" altLang="zh-CN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block</a:t>
              </a:r>
              <a:r>
                <a:rPr lang="zh-CN" altLang="en-US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 </a:t>
              </a:r>
              <a:r>
                <a:rPr lang="en-US" altLang="zh-CN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header</a:t>
              </a:r>
              <a:r>
                <a:rPr lang="zh-CN" altLang="en-US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算</a:t>
              </a:r>
              <a:r>
                <a:rPr lang="en-US" altLang="zh-CN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hash</a:t>
              </a:r>
              <a:r>
                <a:rPr lang="zh-CN" altLang="en-US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（改</a:t>
              </a:r>
              <a:r>
                <a:rPr lang="en-US" altLang="zh-CN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nonce</a:t>
              </a:r>
              <a:r>
                <a:rPr lang="zh-CN" altLang="en-US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，不停的算就是挖矿），防篡改。</a:t>
              </a:r>
              <a:endParaRPr lang="en-US" altLang="zh-CN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16" name="文本框 8"/>
            <p:cNvSpPr txBox="1"/>
            <p:nvPr/>
          </p:nvSpPr>
          <p:spPr>
            <a:xfrm>
              <a:off x="886691" y="1746008"/>
              <a:ext cx="2919647" cy="453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2000" b="1" dirty="0" smtClean="0">
                  <a:solidFill>
                    <a:schemeClr val="accent1"/>
                  </a:solidFill>
                  <a:latin typeface="+mn-ea"/>
                </a:rPr>
                <a:t>Hash</a:t>
              </a:r>
              <a:r>
                <a:rPr lang="zh-CN" altLang="en-US" sz="2000" b="1" dirty="0" smtClean="0">
                  <a:solidFill>
                    <a:schemeClr val="accent1"/>
                  </a:solidFill>
                  <a:latin typeface="+mn-ea"/>
                </a:rPr>
                <a:t>算法</a:t>
              </a:r>
              <a:endParaRPr lang="zh-CN" altLang="en-US" sz="2000" b="1" dirty="0">
                <a:solidFill>
                  <a:schemeClr val="accent1"/>
                </a:solidFill>
                <a:latin typeface="+mn-ea"/>
              </a:endParaRPr>
            </a:p>
          </p:txBody>
        </p:sp>
      </p:grpSp>
      <p:pic>
        <p:nvPicPr>
          <p:cNvPr id="2053" name="Picture 5" descr="C:\Users\phony\Desktop\非对称密钥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675" y="1539728"/>
            <a:ext cx="2105847" cy="210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kern="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怎么实现去中心化的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2"/>
          </p:nvPr>
        </p:nvSpPr>
        <p:spPr>
          <a:xfrm>
            <a:off x="4648200" y="3451157"/>
            <a:ext cx="5323573" cy="313034"/>
          </a:xfrm>
        </p:spPr>
        <p:txBody>
          <a:bodyPr/>
          <a:lstStyle/>
          <a:p>
            <a:pPr lvl="0"/>
            <a:r>
              <a:rPr lang="en-US" altLang="zh-CN" sz="1200" kern="0" dirty="0" smtClean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How to achieves decentralization</a:t>
            </a:r>
            <a:endParaRPr lang="zh-CN" altLang="en-US" sz="1200" kern="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548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怎么实现去中心化的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748228" y="1788922"/>
            <a:ext cx="364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28842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分布式</a:t>
            </a:r>
            <a:r>
              <a:rPr lang="zh-CN" altLang="en-US" sz="2400" kern="0" dirty="0" smtClean="0">
                <a:solidFill>
                  <a:srgbClr val="02884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共识机制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28842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748228" y="2289398"/>
            <a:ext cx="4400552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68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cs typeface="+mn-ea"/>
                <a:sym typeface="Calibri" panose="020F0502020204030204" pitchFamily="34" charset="0"/>
              </a:rPr>
              <a:t>所有节点都是平等的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cs typeface="+mn-ea"/>
                <a:sym typeface="Calibri" panose="020F0502020204030204" pitchFamily="34" charset="0"/>
              </a:rPr>
              <a:t>，每个节点都有一套完整的数据。</a:t>
            </a:r>
            <a:endParaRPr kumimoji="0" lang="en-US" altLang="zh-CN" sz="14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ea"/>
              <a:cs typeface="+mn-ea"/>
              <a:sym typeface="Calibri" panose="020F0502020204030204" pitchFamily="34" charset="0"/>
            </a:endParaRPr>
          </a:p>
          <a:p>
            <a:pPr lvl="0" defTabSz="685681">
              <a:lnSpc>
                <a:spcPct val="150000"/>
              </a:lnSpc>
              <a:defRPr/>
            </a:pPr>
            <a:r>
              <a:rPr lang="en-US" altLang="zh-CN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1. </a:t>
            </a:r>
            <a:r>
              <a:rPr lang="zh-CN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新的交易被广播到所有节点上。 </a:t>
            </a:r>
          </a:p>
          <a:p>
            <a:pPr lvl="0" defTabSz="685681">
              <a:lnSpc>
                <a:spcPct val="150000"/>
              </a:lnSpc>
              <a:defRPr/>
            </a:pPr>
            <a:r>
              <a:rPr lang="en-US" altLang="zh-CN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2. </a:t>
            </a:r>
            <a:r>
              <a:rPr lang="zh-CN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每个</a:t>
            </a:r>
            <a:r>
              <a:rPr lang="zh-CN" alt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节点将</a:t>
            </a:r>
            <a:r>
              <a:rPr lang="zh-CN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新的交易放进内存中的临时集合中。 </a:t>
            </a:r>
          </a:p>
          <a:p>
            <a:pPr lvl="0" defTabSz="685681">
              <a:lnSpc>
                <a:spcPct val="150000"/>
              </a:lnSpc>
              <a:defRPr/>
            </a:pPr>
            <a:r>
              <a:rPr lang="en-US" altLang="zh-CN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3. </a:t>
            </a:r>
            <a:r>
              <a:rPr lang="zh-CN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在每个回合，一个</a:t>
            </a:r>
            <a:r>
              <a:rPr lang="zh-CN" altLang="en-US" sz="1400" b="1" kern="0" dirty="0" smtClean="0">
                <a:solidFill>
                  <a:srgbClr val="FF0000"/>
                </a:solidFill>
                <a:latin typeface="+mn-ea"/>
                <a:cs typeface="+mn-ea"/>
                <a:sym typeface="Calibri" panose="020F0502020204030204" pitchFamily="34" charset="0"/>
              </a:rPr>
              <a:t>随机</a:t>
            </a:r>
            <a:r>
              <a:rPr lang="en-US" altLang="zh-CN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(</a:t>
            </a:r>
            <a:r>
              <a:rPr lang="zh-CN" alt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另一个共识机制，</a:t>
            </a:r>
            <a:r>
              <a:rPr lang="zh-CN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挖</a:t>
            </a:r>
            <a:r>
              <a:rPr lang="zh-CN" alt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矿，谁有权记账</a:t>
            </a:r>
            <a:r>
              <a:rPr lang="en-US" altLang="zh-CN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)</a:t>
            </a:r>
            <a:r>
              <a:rPr lang="zh-CN" alt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的</a:t>
            </a:r>
            <a:r>
              <a:rPr lang="zh-CN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节点可以广播它创建的区块。 </a:t>
            </a:r>
          </a:p>
          <a:p>
            <a:pPr lvl="0" defTabSz="685681">
              <a:lnSpc>
                <a:spcPct val="150000"/>
              </a:lnSpc>
              <a:defRPr/>
            </a:pPr>
            <a:r>
              <a:rPr lang="en-US" altLang="zh-CN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4. </a:t>
            </a:r>
            <a:r>
              <a:rPr lang="zh-CN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其他节点可以选择接受</a:t>
            </a:r>
            <a:r>
              <a:rPr lang="zh-CN" alt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这个</a:t>
            </a:r>
            <a:r>
              <a:rPr lang="en-US" altLang="zh-CN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block</a:t>
            </a:r>
            <a:r>
              <a:rPr lang="zh-CN" alt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，</a:t>
            </a:r>
            <a:r>
              <a:rPr lang="zh-CN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前提是</a:t>
            </a:r>
            <a:r>
              <a:rPr lang="zh-CN" alt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如果</a:t>
            </a:r>
            <a:r>
              <a:rPr lang="en-US" altLang="zh-CN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block</a:t>
            </a:r>
            <a:r>
              <a:rPr lang="zh-CN" alt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里</a:t>
            </a:r>
            <a:r>
              <a:rPr lang="zh-CN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的交易都是有效的（ </a:t>
            </a:r>
            <a:r>
              <a:rPr lang="en-US" altLang="zh-CN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Unspent</a:t>
            </a:r>
            <a:r>
              <a:rPr lang="zh-CN" alt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，</a:t>
            </a:r>
            <a:r>
              <a:rPr lang="zh-CN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有真有效签名，输入</a:t>
            </a:r>
            <a:r>
              <a:rPr lang="en-US" altLang="zh-CN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==</a:t>
            </a:r>
            <a:r>
              <a:rPr lang="zh-CN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输出）。 </a:t>
            </a:r>
          </a:p>
          <a:p>
            <a:pPr lvl="0" defTabSz="685681">
              <a:lnSpc>
                <a:spcPct val="150000"/>
              </a:lnSpc>
              <a:defRPr/>
            </a:pPr>
            <a:r>
              <a:rPr lang="en-US" altLang="zh-CN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5. </a:t>
            </a:r>
            <a:r>
              <a:rPr lang="zh-CN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节点如果接受了这个</a:t>
            </a:r>
            <a:r>
              <a:rPr lang="en-US" altLang="zh-CN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block</a:t>
            </a:r>
            <a:r>
              <a:rPr lang="zh-CN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就会把这个</a:t>
            </a:r>
            <a:r>
              <a:rPr lang="en-US" altLang="zh-CN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block</a:t>
            </a:r>
            <a:r>
              <a:rPr lang="zh-CN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写到自己本地的账本，然后在这个</a:t>
            </a:r>
            <a:r>
              <a:rPr lang="en-US" altLang="zh-CN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block</a:t>
            </a:r>
            <a:r>
              <a:rPr lang="zh-CN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下面再继续建新的</a:t>
            </a:r>
            <a:r>
              <a:rPr lang="en-US" altLang="zh-CN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block</a:t>
            </a:r>
            <a:r>
              <a:rPr lang="zh-CN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Calibri" panose="020F0502020204030204" pitchFamily="34" charset="0"/>
              </a:rPr>
              <a:t>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ea"/>
              <a:cs typeface="+mn-ea"/>
              <a:sym typeface="Calibri" panose="020F0502020204030204" pitchFamily="34" charset="0"/>
            </a:endParaRPr>
          </a:p>
        </p:txBody>
      </p:sp>
      <p:grpSp>
        <p:nvGrpSpPr>
          <p:cNvPr id="2064" name="组合 2063"/>
          <p:cNvGrpSpPr/>
          <p:nvPr/>
        </p:nvGrpSpPr>
        <p:grpSpPr>
          <a:xfrm>
            <a:off x="290285" y="1755628"/>
            <a:ext cx="6211205" cy="4325858"/>
            <a:chOff x="246743" y="1755628"/>
            <a:chExt cx="6211205" cy="4325858"/>
          </a:xfrm>
        </p:grpSpPr>
        <p:pic>
          <p:nvPicPr>
            <p:cNvPr id="29" name="Picture 5" descr="C:\Users\phony\Desktop\分布式计算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069" y="2733889"/>
              <a:ext cx="930485" cy="930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5" descr="C:\Users\phony\Desktop\分布式计算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008" y="2719120"/>
              <a:ext cx="930485" cy="930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5" descr="C:\Users\phony\Desktop\分布式计算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9767" y="4763496"/>
              <a:ext cx="930485" cy="930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" name="组合 16"/>
            <p:cNvGrpSpPr/>
            <p:nvPr/>
          </p:nvGrpSpPr>
          <p:grpSpPr>
            <a:xfrm>
              <a:off x="2836689" y="1983892"/>
              <a:ext cx="1045028" cy="1421529"/>
              <a:chOff x="2836689" y="1983892"/>
              <a:chExt cx="1045028" cy="1421529"/>
            </a:xfrm>
          </p:grpSpPr>
          <p:sp>
            <p:nvSpPr>
              <p:cNvPr id="9" name="竖卷形 8"/>
              <p:cNvSpPr/>
              <p:nvPr/>
            </p:nvSpPr>
            <p:spPr>
              <a:xfrm>
                <a:off x="2978465" y="2125012"/>
                <a:ext cx="348343" cy="934170"/>
              </a:xfrm>
              <a:prstGeom prst="verticalScroll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账本</a:t>
                </a:r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2836689" y="1983892"/>
                <a:ext cx="1045028" cy="1421529"/>
              </a:xfrm>
              <a:prstGeom prst="roundRect">
                <a:avLst>
                  <a:gd name="adj" fmla="val 6884"/>
                </a:avLst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1400" b="1" dirty="0" smtClean="0">
                    <a:solidFill>
                      <a:srgbClr val="059F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Node1</a:t>
                </a:r>
                <a:r>
                  <a:rPr lang="en-US" altLang="zh-CN" sz="1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endPara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2051" name="Picture 3" descr="C:\Users\phony\Desktop\集合 (1)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83488" y="2209994"/>
                <a:ext cx="450814" cy="450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3365101" y="2574659"/>
                <a:ext cx="498229" cy="345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lang="en-US" altLang="zh-CN" sz="1400" kern="0" dirty="0" err="1" smtClean="0">
                    <a:solidFill>
                      <a:srgbClr val="059F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Txs</a:t>
                </a:r>
                <a:endParaRPr lang="zh-CN" altLang="en-US" sz="1400" kern="0" dirty="0">
                  <a:solidFill>
                    <a:srgbClr val="059F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937069" y="4517975"/>
              <a:ext cx="1045028" cy="1421529"/>
              <a:chOff x="2836689" y="1983892"/>
              <a:chExt cx="1045028" cy="1421529"/>
            </a:xfrm>
          </p:grpSpPr>
          <p:sp>
            <p:nvSpPr>
              <p:cNvPr id="35" name="竖卷形 34"/>
              <p:cNvSpPr/>
              <p:nvPr/>
            </p:nvSpPr>
            <p:spPr>
              <a:xfrm>
                <a:off x="2978465" y="2125012"/>
                <a:ext cx="348343" cy="934170"/>
              </a:xfrm>
              <a:prstGeom prst="verticalScroll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账本</a:t>
                </a:r>
              </a:p>
            </p:txBody>
          </p:sp>
          <p:sp>
            <p:nvSpPr>
              <p:cNvPr id="36" name="圆角矩形 35"/>
              <p:cNvSpPr/>
              <p:nvPr/>
            </p:nvSpPr>
            <p:spPr>
              <a:xfrm>
                <a:off x="2836689" y="1983892"/>
                <a:ext cx="1045028" cy="1421529"/>
              </a:xfrm>
              <a:prstGeom prst="roundRect">
                <a:avLst>
                  <a:gd name="adj" fmla="val 6884"/>
                </a:avLst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1400" b="1" dirty="0" smtClean="0">
                    <a:solidFill>
                      <a:srgbClr val="059F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Node3</a:t>
                </a:r>
                <a:r>
                  <a:rPr lang="en-US" altLang="zh-CN" sz="1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endPara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37" name="Picture 3" descr="C:\Users\phony\Desktop\集合 (1)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83488" y="2209994"/>
                <a:ext cx="450814" cy="450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TextBox 37"/>
              <p:cNvSpPr txBox="1"/>
              <p:nvPr/>
            </p:nvSpPr>
            <p:spPr>
              <a:xfrm>
                <a:off x="3365101" y="2574659"/>
                <a:ext cx="498229" cy="345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lang="en-US" altLang="zh-CN" sz="1400" kern="0" dirty="0" err="1" smtClean="0">
                    <a:solidFill>
                      <a:srgbClr val="059F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Txs</a:t>
                </a:r>
                <a:endParaRPr lang="zh-CN" altLang="en-US" sz="1400" kern="0" dirty="0">
                  <a:solidFill>
                    <a:srgbClr val="059F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4704308" y="4517973"/>
              <a:ext cx="1045028" cy="1421529"/>
              <a:chOff x="2836689" y="1983892"/>
              <a:chExt cx="1045028" cy="1421529"/>
            </a:xfrm>
          </p:grpSpPr>
          <p:sp>
            <p:nvSpPr>
              <p:cNvPr id="40" name="竖卷形 39"/>
              <p:cNvSpPr/>
              <p:nvPr/>
            </p:nvSpPr>
            <p:spPr>
              <a:xfrm>
                <a:off x="2978465" y="2125012"/>
                <a:ext cx="348343" cy="934170"/>
              </a:xfrm>
              <a:prstGeom prst="verticalScroll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账本</a:t>
                </a:r>
              </a:p>
            </p:txBody>
          </p:sp>
          <p:sp>
            <p:nvSpPr>
              <p:cNvPr id="41" name="圆角矩形 40"/>
              <p:cNvSpPr/>
              <p:nvPr/>
            </p:nvSpPr>
            <p:spPr>
              <a:xfrm>
                <a:off x="2836689" y="1983892"/>
                <a:ext cx="1045028" cy="1421529"/>
              </a:xfrm>
              <a:prstGeom prst="roundRect">
                <a:avLst>
                  <a:gd name="adj" fmla="val 6884"/>
                </a:avLst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1400" b="1" dirty="0" smtClean="0">
                    <a:solidFill>
                      <a:srgbClr val="059F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Node2</a:t>
                </a:r>
                <a:r>
                  <a:rPr lang="en-US" altLang="zh-CN" sz="1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endPara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42" name="Picture 3" descr="C:\Users\phony\Desktop\集合 (1)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83488" y="2209994"/>
                <a:ext cx="450814" cy="450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42"/>
              <p:cNvSpPr txBox="1"/>
              <p:nvPr/>
            </p:nvSpPr>
            <p:spPr>
              <a:xfrm>
                <a:off x="3365101" y="2574659"/>
                <a:ext cx="498229" cy="345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lang="en-US" altLang="zh-CN" sz="1400" kern="0" dirty="0" err="1" smtClean="0">
                    <a:solidFill>
                      <a:srgbClr val="059F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Txs</a:t>
                </a:r>
                <a:endParaRPr lang="zh-CN" altLang="en-US" sz="1400" kern="0" dirty="0">
                  <a:solidFill>
                    <a:srgbClr val="059F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cxnSp>
          <p:nvCxnSpPr>
            <p:cNvPr id="27" name="直接连接符 26"/>
            <p:cNvCxnSpPr>
              <a:stCxn id="13" idx="3"/>
            </p:cNvCxnSpPr>
            <p:nvPr/>
          </p:nvCxnSpPr>
          <p:spPr>
            <a:xfrm>
              <a:off x="3881717" y="2694657"/>
              <a:ext cx="918291" cy="364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8" name="直接连接符 2047"/>
            <p:cNvCxnSpPr>
              <a:stCxn id="30" idx="2"/>
              <a:endCxn id="41" idx="0"/>
            </p:cNvCxnSpPr>
            <p:nvPr/>
          </p:nvCxnSpPr>
          <p:spPr>
            <a:xfrm flipH="1">
              <a:off x="5226822" y="3649605"/>
              <a:ext cx="38429" cy="8683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4" name="直接连接符 2053"/>
            <p:cNvCxnSpPr>
              <a:stCxn id="41" idx="1"/>
              <a:endCxn id="31" idx="3"/>
            </p:cNvCxnSpPr>
            <p:nvPr/>
          </p:nvCxnSpPr>
          <p:spPr>
            <a:xfrm flipH="1">
              <a:off x="3750252" y="5228738"/>
              <a:ext cx="954056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6" name="直接连接符 2055"/>
            <p:cNvCxnSpPr>
              <a:stCxn id="31" idx="1"/>
              <a:endCxn id="38" idx="3"/>
            </p:cNvCxnSpPr>
            <p:nvPr/>
          </p:nvCxnSpPr>
          <p:spPr>
            <a:xfrm flipH="1">
              <a:off x="1963710" y="5228739"/>
              <a:ext cx="856057" cy="52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8" name="直接连接符 2057"/>
            <p:cNvCxnSpPr>
              <a:stCxn id="36" idx="0"/>
            </p:cNvCxnSpPr>
            <p:nvPr/>
          </p:nvCxnSpPr>
          <p:spPr>
            <a:xfrm flipH="1" flipV="1">
              <a:off x="1402311" y="3649605"/>
              <a:ext cx="57272" cy="868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0" name="直接连接符 2059"/>
            <p:cNvCxnSpPr>
              <a:endCxn id="13" idx="1"/>
            </p:cNvCxnSpPr>
            <p:nvPr/>
          </p:nvCxnSpPr>
          <p:spPr>
            <a:xfrm flipV="1">
              <a:off x="1867554" y="2694657"/>
              <a:ext cx="969135" cy="364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3" name="矩形 2062"/>
            <p:cNvSpPr/>
            <p:nvPr/>
          </p:nvSpPr>
          <p:spPr>
            <a:xfrm>
              <a:off x="246743" y="1755628"/>
              <a:ext cx="6211205" cy="4325858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259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4648200" y="2948869"/>
            <a:ext cx="3962400" cy="9961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kern="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区</a:t>
            </a:r>
            <a:r>
              <a:rPr lang="zh-CN" altLang="en-US" kern="0" dirty="0" smtClean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块链</a:t>
            </a:r>
            <a:r>
              <a:rPr lang="en-US" altLang="zh-CN" kern="0" dirty="0" smtClean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1.0</a:t>
            </a:r>
            <a:r>
              <a:rPr lang="zh-CN" altLang="en-US" kern="0" dirty="0" smtClean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运行机制</a:t>
            </a:r>
            <a:endParaRPr lang="zh-CN" altLang="en-US" kern="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  <a:p>
            <a:endParaRPr lang="zh-CN" altLang="en-US" dirty="0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4648200" y="3451157"/>
            <a:ext cx="5323573" cy="308995"/>
          </a:xfrm>
        </p:spPr>
        <p:txBody>
          <a:bodyPr/>
          <a:lstStyle/>
          <a:p>
            <a:pPr lvl="0">
              <a:spcBef>
                <a:spcPts val="0"/>
              </a:spcBef>
              <a:defRPr/>
            </a:pPr>
            <a:r>
              <a:rPr lang="en-US" altLang="zh-CN" sz="1200" kern="0" dirty="0" smtClean="0">
                <a:cs typeface="+mn-ea"/>
                <a:sym typeface="Calibri" panose="020F0502020204030204" pitchFamily="34" charset="0"/>
              </a:rPr>
              <a:t>The mechanics of block chain 1.0</a:t>
            </a:r>
            <a:endParaRPr lang="zh-CN" altLang="en-US" sz="1200" kern="0" dirty="0">
              <a:cs typeface="+mn-ea"/>
              <a:sym typeface="Calibri" panose="020F0502020204030204" pitchFamily="34" charset="0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097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59F59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4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4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1926</TotalTime>
  <Words>1530</Words>
  <Application>Microsoft Office PowerPoint</Application>
  <PresentationFormat>自定义</PresentationFormat>
  <Paragraphs>240</Paragraphs>
  <Slides>22</Slides>
  <Notes>22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24" baseType="lpstr">
      <vt:lpstr>Office 主题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phony</cp:lastModifiedBy>
  <cp:revision>176</cp:revision>
  <dcterms:created xsi:type="dcterms:W3CDTF">2015-08-18T02:51:41Z</dcterms:created>
  <dcterms:modified xsi:type="dcterms:W3CDTF">2019-01-25T06:38:31Z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2017-12-19T12:28:54.8306583Z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